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83" r:id="rId4"/>
    <p:sldMasterId id="2147484472" r:id="rId5"/>
    <p:sldMasterId id="2147484480" r:id="rId6"/>
    <p:sldMasterId id="2147484503" r:id="rId7"/>
    <p:sldMasterId id="2147484515" r:id="rId8"/>
    <p:sldMasterId id="2147484527" r:id="rId9"/>
  </p:sldMasterIdLst>
  <p:notesMasterIdLst>
    <p:notesMasterId r:id="rId43"/>
  </p:notesMasterIdLst>
  <p:handoutMasterIdLst>
    <p:handoutMasterId r:id="rId44"/>
  </p:handoutMasterIdLst>
  <p:sldIdLst>
    <p:sldId id="257" r:id="rId10"/>
    <p:sldId id="261" r:id="rId11"/>
    <p:sldId id="300" r:id="rId12"/>
    <p:sldId id="288" r:id="rId13"/>
    <p:sldId id="289" r:id="rId14"/>
    <p:sldId id="290" r:id="rId15"/>
    <p:sldId id="291" r:id="rId16"/>
    <p:sldId id="292" r:id="rId17"/>
    <p:sldId id="293" r:id="rId18"/>
    <p:sldId id="295" r:id="rId19"/>
    <p:sldId id="298" r:id="rId20"/>
    <p:sldId id="262" r:id="rId21"/>
    <p:sldId id="263" r:id="rId22"/>
    <p:sldId id="264" r:id="rId23"/>
    <p:sldId id="265" r:id="rId24"/>
    <p:sldId id="266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3" r:id="rId40"/>
    <p:sldId id="284" r:id="rId41"/>
    <p:sldId id="287" r:id="rId42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24 BO CT Template" id="{E1C8FB21-FF75-44A0-8090-B2FB240B014B}">
          <p14:sldIdLst>
            <p14:sldId id="257"/>
            <p14:sldId id="261"/>
            <p14:sldId id="300"/>
            <p14:sldId id="288"/>
            <p14:sldId id="289"/>
            <p14:sldId id="290"/>
            <p14:sldId id="291"/>
            <p14:sldId id="292"/>
            <p14:sldId id="293"/>
            <p14:sldId id="295"/>
            <p14:sldId id="298"/>
            <p14:sldId id="262"/>
            <p14:sldId id="263"/>
            <p14:sldId id="264"/>
            <p14:sldId id="265"/>
            <p14:sldId id="26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3"/>
            <p14:sldId id="284"/>
            <p14:sldId id="287"/>
          </p14:sldIdLst>
        </p14:section>
        <p14:section name="Default Section" id="{180499B2-F77C-4DD9-A731-B82D4CED922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Author" initials="A" lastIdx="5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3535"/>
    <a:srgbClr val="00B294"/>
    <a:srgbClr val="282828"/>
    <a:srgbClr val="000000"/>
    <a:srgbClr val="FF8C00"/>
    <a:srgbClr val="525252"/>
    <a:srgbClr val="00BCF2"/>
    <a:srgbClr val="505050"/>
    <a:srgbClr val="E6E6E6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89726" autoAdjust="0"/>
  </p:normalViewPr>
  <p:slideViewPr>
    <p:cSldViewPr>
      <p:cViewPr varScale="1">
        <p:scale>
          <a:sx n="95" d="100"/>
          <a:sy n="95" d="100"/>
        </p:scale>
        <p:origin x="33" y="1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60" d="100"/>
          <a:sy n="60" d="100"/>
        </p:scale>
        <p:origin x="2237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3" Type="http://schemas.openxmlformats.org/officeDocument/2006/relationships/customXml" Target="../customXml/item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DB67D7-E0C6-4283-8112-428F5F80C2D9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61A5DA-9B0B-44C2-B84B-12A1D63ECE64}">
      <dgm:prSet/>
      <dgm:spPr/>
      <dgm:t>
        <a:bodyPr/>
        <a:lstStyle/>
        <a:p>
          <a:r>
            <a:rPr lang="en-US" baseline="0" dirty="0"/>
            <a:t>Power BI portal (reports, Q&amp;A, Cortana, insights)</a:t>
          </a:r>
          <a:endParaRPr lang="en-US" dirty="0"/>
        </a:p>
      </dgm:t>
    </dgm:pt>
    <dgm:pt modelId="{DAF33001-1BE6-4AD6-9592-B1BA7C715D39}" type="parTrans" cxnId="{9F2A5A71-19D2-4747-A89E-209AD9B6CB67}">
      <dgm:prSet/>
      <dgm:spPr/>
      <dgm:t>
        <a:bodyPr/>
        <a:lstStyle/>
        <a:p>
          <a:endParaRPr lang="en-US"/>
        </a:p>
      </dgm:t>
    </dgm:pt>
    <dgm:pt modelId="{FEC0AC5E-69F2-491E-B091-342E4866D3FD}" type="sibTrans" cxnId="{9F2A5A71-19D2-4747-A89E-209AD9B6CB67}">
      <dgm:prSet/>
      <dgm:spPr/>
      <dgm:t>
        <a:bodyPr/>
        <a:lstStyle/>
        <a:p>
          <a:endParaRPr lang="en-US"/>
        </a:p>
      </dgm:t>
    </dgm:pt>
    <dgm:pt modelId="{EFAE881F-556E-4770-A132-B4249B3E423C}">
      <dgm:prSet/>
      <dgm:spPr/>
      <dgm:t>
        <a:bodyPr/>
        <a:lstStyle/>
        <a:p>
          <a:r>
            <a:rPr lang="en-US" baseline="0"/>
            <a:t>Embedded in apps using APIs</a:t>
          </a:r>
          <a:endParaRPr lang="en-US"/>
        </a:p>
      </dgm:t>
    </dgm:pt>
    <dgm:pt modelId="{4695969F-0ED7-479A-B9BA-B6B63CC1C338}" type="parTrans" cxnId="{16B81FB7-5700-4C4F-BAC1-52BEA0ACE629}">
      <dgm:prSet/>
      <dgm:spPr/>
      <dgm:t>
        <a:bodyPr/>
        <a:lstStyle/>
        <a:p>
          <a:endParaRPr lang="en-US"/>
        </a:p>
      </dgm:t>
    </dgm:pt>
    <dgm:pt modelId="{0B7C44F9-6C85-4D78-89E7-86058A749FA0}" type="sibTrans" cxnId="{16B81FB7-5700-4C4F-BAC1-52BEA0ACE629}">
      <dgm:prSet/>
      <dgm:spPr/>
      <dgm:t>
        <a:bodyPr/>
        <a:lstStyle/>
        <a:p>
          <a:endParaRPr lang="en-US"/>
        </a:p>
      </dgm:t>
    </dgm:pt>
    <dgm:pt modelId="{5DF5A1DF-C7A8-4016-9172-E9823FDFB687}">
      <dgm:prSet/>
      <dgm:spPr/>
      <dgm:t>
        <a:bodyPr/>
        <a:lstStyle/>
        <a:p>
          <a:r>
            <a:rPr lang="en-US" baseline="0"/>
            <a:t>Embedded in SharePoint Online</a:t>
          </a:r>
          <a:endParaRPr lang="en-US"/>
        </a:p>
      </dgm:t>
    </dgm:pt>
    <dgm:pt modelId="{91A3B99D-FADE-4F02-A453-B628784455A8}" type="parTrans" cxnId="{E70D327B-B171-48CF-8A7F-4E3761666B92}">
      <dgm:prSet/>
      <dgm:spPr/>
      <dgm:t>
        <a:bodyPr/>
        <a:lstStyle/>
        <a:p>
          <a:endParaRPr lang="en-US"/>
        </a:p>
      </dgm:t>
    </dgm:pt>
    <dgm:pt modelId="{4B5D8443-1278-4570-95AE-C66E435870F9}" type="sibTrans" cxnId="{E70D327B-B171-48CF-8A7F-4E3761666B92}">
      <dgm:prSet/>
      <dgm:spPr/>
      <dgm:t>
        <a:bodyPr/>
        <a:lstStyle/>
        <a:p>
          <a:endParaRPr lang="en-US"/>
        </a:p>
      </dgm:t>
    </dgm:pt>
    <dgm:pt modelId="{AA97E7F7-E890-4B57-B28F-74A6A2783176}">
      <dgm:prSet/>
      <dgm:spPr/>
      <dgm:t>
        <a:bodyPr/>
        <a:lstStyle/>
        <a:p>
          <a:r>
            <a:rPr lang="en-US" baseline="0"/>
            <a:t>Ad-hoc analysis with Analyze in Excel</a:t>
          </a:r>
          <a:endParaRPr lang="en-US"/>
        </a:p>
      </dgm:t>
    </dgm:pt>
    <dgm:pt modelId="{976F6E3B-1DB7-4141-9137-86BE4D30F001}" type="parTrans" cxnId="{9D50107D-0A93-4976-AB48-84F24EA453FB}">
      <dgm:prSet/>
      <dgm:spPr/>
      <dgm:t>
        <a:bodyPr/>
        <a:lstStyle/>
        <a:p>
          <a:endParaRPr lang="en-US"/>
        </a:p>
      </dgm:t>
    </dgm:pt>
    <dgm:pt modelId="{03DA6901-3EE2-4F3C-8846-11C9D319430D}" type="sibTrans" cxnId="{9D50107D-0A93-4976-AB48-84F24EA453FB}">
      <dgm:prSet/>
      <dgm:spPr/>
      <dgm:t>
        <a:bodyPr/>
        <a:lstStyle/>
        <a:p>
          <a:endParaRPr lang="en-US"/>
        </a:p>
      </dgm:t>
    </dgm:pt>
    <dgm:pt modelId="{93B3702D-0E3B-4936-9B16-331B8BF4CCC8}">
      <dgm:prSet/>
      <dgm:spPr/>
      <dgm:t>
        <a:bodyPr/>
        <a:lstStyle/>
        <a:p>
          <a:r>
            <a:rPr lang="en-US" baseline="0" dirty="0"/>
            <a:t>Data alerts</a:t>
          </a:r>
          <a:endParaRPr lang="en-US" dirty="0"/>
        </a:p>
      </dgm:t>
    </dgm:pt>
    <dgm:pt modelId="{A2F5492B-8329-455E-93ED-C6EEF07CC507}" type="parTrans" cxnId="{0ECC7B7F-0361-439C-87FE-754058355CBC}">
      <dgm:prSet/>
      <dgm:spPr/>
      <dgm:t>
        <a:bodyPr/>
        <a:lstStyle/>
        <a:p>
          <a:endParaRPr lang="en-US"/>
        </a:p>
      </dgm:t>
    </dgm:pt>
    <dgm:pt modelId="{73A8ECEB-5DB2-420F-9905-8E5D8D4C3552}" type="sibTrans" cxnId="{0ECC7B7F-0361-439C-87FE-754058355CBC}">
      <dgm:prSet/>
      <dgm:spPr/>
      <dgm:t>
        <a:bodyPr/>
        <a:lstStyle/>
        <a:p>
          <a:endParaRPr lang="en-US"/>
        </a:p>
      </dgm:t>
    </dgm:pt>
    <dgm:pt modelId="{F57DEF29-9B4D-4879-92DB-F444866EE9EA}">
      <dgm:prSet/>
      <dgm:spPr/>
      <dgm:t>
        <a:bodyPr/>
        <a:lstStyle/>
        <a:p>
          <a:r>
            <a:rPr lang="en-US" baseline="0"/>
            <a:t>Export static views to PowerPoint or print</a:t>
          </a:r>
          <a:endParaRPr lang="en-US"/>
        </a:p>
      </dgm:t>
    </dgm:pt>
    <dgm:pt modelId="{3566761B-E490-475A-A1B4-3A3D53EACB51}" type="parTrans" cxnId="{D4E6DF96-E8BC-4F73-AB57-62AE0D5C6DA8}">
      <dgm:prSet/>
      <dgm:spPr/>
      <dgm:t>
        <a:bodyPr/>
        <a:lstStyle/>
        <a:p>
          <a:endParaRPr lang="en-US"/>
        </a:p>
      </dgm:t>
    </dgm:pt>
    <dgm:pt modelId="{7F28F7A3-5640-4D4C-BBCC-7B04D5628B9D}" type="sibTrans" cxnId="{D4E6DF96-E8BC-4F73-AB57-62AE0D5C6DA8}">
      <dgm:prSet/>
      <dgm:spPr/>
      <dgm:t>
        <a:bodyPr/>
        <a:lstStyle/>
        <a:p>
          <a:endParaRPr lang="en-US"/>
        </a:p>
      </dgm:t>
    </dgm:pt>
    <dgm:pt modelId="{1008CCBE-7320-4568-AEA9-018FE5A1FA4F}">
      <dgm:prSet/>
      <dgm:spPr/>
      <dgm:t>
        <a:bodyPr/>
        <a:lstStyle/>
        <a:p>
          <a:r>
            <a:rPr lang="en-US" baseline="0" dirty="0"/>
            <a:t>Email subscriptions</a:t>
          </a:r>
          <a:endParaRPr lang="en-US" dirty="0"/>
        </a:p>
      </dgm:t>
    </dgm:pt>
    <dgm:pt modelId="{FAF33D6F-34F8-4EF8-BB23-B57155D2672B}" type="parTrans" cxnId="{C5EAB3F8-07D2-4229-9F60-9F2FAC93845E}">
      <dgm:prSet/>
      <dgm:spPr/>
      <dgm:t>
        <a:bodyPr/>
        <a:lstStyle/>
        <a:p>
          <a:endParaRPr lang="en-US"/>
        </a:p>
      </dgm:t>
    </dgm:pt>
    <dgm:pt modelId="{1C4BCAC6-7E11-486B-88A0-E4311D5A6ECF}" type="sibTrans" cxnId="{C5EAB3F8-07D2-4229-9F60-9F2FAC93845E}">
      <dgm:prSet/>
      <dgm:spPr/>
      <dgm:t>
        <a:bodyPr/>
        <a:lstStyle/>
        <a:p>
          <a:endParaRPr lang="en-US"/>
        </a:p>
      </dgm:t>
    </dgm:pt>
    <dgm:pt modelId="{9746BF02-E6F6-4D22-BB69-30B07F1AE76C}">
      <dgm:prSet/>
      <dgm:spPr/>
      <dgm:t>
        <a:bodyPr/>
        <a:lstStyle/>
        <a:p>
          <a:r>
            <a:rPr lang="en-US" dirty="0"/>
            <a:t>Mobile apps</a:t>
          </a:r>
        </a:p>
      </dgm:t>
    </dgm:pt>
    <dgm:pt modelId="{89CF3E39-401A-4DA0-BED9-8DEB9DD4C5F8}" type="parTrans" cxnId="{1336F2CE-8002-42AC-944C-1E72C0E58838}">
      <dgm:prSet/>
      <dgm:spPr/>
      <dgm:t>
        <a:bodyPr/>
        <a:lstStyle/>
        <a:p>
          <a:endParaRPr lang="en-US"/>
        </a:p>
      </dgm:t>
    </dgm:pt>
    <dgm:pt modelId="{F64CF1D7-893F-4AD6-B9C9-00E34ACE3DE6}" type="sibTrans" cxnId="{1336F2CE-8002-42AC-944C-1E72C0E58838}">
      <dgm:prSet/>
      <dgm:spPr/>
      <dgm:t>
        <a:bodyPr/>
        <a:lstStyle/>
        <a:p>
          <a:endParaRPr lang="en-US"/>
        </a:p>
      </dgm:t>
    </dgm:pt>
    <dgm:pt modelId="{926876FF-F52D-4406-A1A3-9E44D44EDAEA}" type="pres">
      <dgm:prSet presAssocID="{BCDB67D7-E0C6-4283-8112-428F5F80C2D9}" presName="diagram" presStyleCnt="0">
        <dgm:presLayoutVars>
          <dgm:dir/>
          <dgm:resizeHandles val="exact"/>
        </dgm:presLayoutVars>
      </dgm:prSet>
      <dgm:spPr/>
    </dgm:pt>
    <dgm:pt modelId="{8815B873-1E44-47AC-A06E-151247FDF9E7}" type="pres">
      <dgm:prSet presAssocID="{CB61A5DA-9B0B-44C2-B84B-12A1D63ECE64}" presName="node" presStyleLbl="node1" presStyleIdx="0" presStyleCnt="8">
        <dgm:presLayoutVars>
          <dgm:bulletEnabled val="1"/>
        </dgm:presLayoutVars>
      </dgm:prSet>
      <dgm:spPr/>
    </dgm:pt>
    <dgm:pt modelId="{AEA80E36-09B8-49F9-903F-1BD6AFE10205}" type="pres">
      <dgm:prSet presAssocID="{FEC0AC5E-69F2-491E-B091-342E4866D3FD}" presName="sibTrans" presStyleCnt="0"/>
      <dgm:spPr/>
    </dgm:pt>
    <dgm:pt modelId="{9488B40B-210E-4DD6-B626-22DDEFE0A5BD}" type="pres">
      <dgm:prSet presAssocID="{9746BF02-E6F6-4D22-BB69-30B07F1AE76C}" presName="node" presStyleLbl="node1" presStyleIdx="1" presStyleCnt="8">
        <dgm:presLayoutVars>
          <dgm:bulletEnabled val="1"/>
        </dgm:presLayoutVars>
      </dgm:prSet>
      <dgm:spPr/>
    </dgm:pt>
    <dgm:pt modelId="{5AFDC26C-3058-4AC2-972B-CEE19C987869}" type="pres">
      <dgm:prSet presAssocID="{F64CF1D7-893F-4AD6-B9C9-00E34ACE3DE6}" presName="sibTrans" presStyleCnt="0"/>
      <dgm:spPr/>
    </dgm:pt>
    <dgm:pt modelId="{D6806FE0-E420-432B-ABC2-FDEADE0610E2}" type="pres">
      <dgm:prSet presAssocID="{EFAE881F-556E-4770-A132-B4249B3E423C}" presName="node" presStyleLbl="node1" presStyleIdx="2" presStyleCnt="8">
        <dgm:presLayoutVars>
          <dgm:bulletEnabled val="1"/>
        </dgm:presLayoutVars>
      </dgm:prSet>
      <dgm:spPr/>
    </dgm:pt>
    <dgm:pt modelId="{131061E1-73FC-4FEB-A314-4967B44469F5}" type="pres">
      <dgm:prSet presAssocID="{0B7C44F9-6C85-4D78-89E7-86058A749FA0}" presName="sibTrans" presStyleCnt="0"/>
      <dgm:spPr/>
    </dgm:pt>
    <dgm:pt modelId="{A610BCDF-14C0-4D10-A045-D2D1E96FE980}" type="pres">
      <dgm:prSet presAssocID="{5DF5A1DF-C7A8-4016-9172-E9823FDFB687}" presName="node" presStyleLbl="node1" presStyleIdx="3" presStyleCnt="8">
        <dgm:presLayoutVars>
          <dgm:bulletEnabled val="1"/>
        </dgm:presLayoutVars>
      </dgm:prSet>
      <dgm:spPr/>
    </dgm:pt>
    <dgm:pt modelId="{376BB5FE-31F8-4871-A30B-C4A4E9AA2051}" type="pres">
      <dgm:prSet presAssocID="{4B5D8443-1278-4570-95AE-C66E435870F9}" presName="sibTrans" presStyleCnt="0"/>
      <dgm:spPr/>
    </dgm:pt>
    <dgm:pt modelId="{727F54C4-98FF-4817-B77A-27524E82C176}" type="pres">
      <dgm:prSet presAssocID="{AA97E7F7-E890-4B57-B28F-74A6A2783176}" presName="node" presStyleLbl="node1" presStyleIdx="4" presStyleCnt="8">
        <dgm:presLayoutVars>
          <dgm:bulletEnabled val="1"/>
        </dgm:presLayoutVars>
      </dgm:prSet>
      <dgm:spPr/>
    </dgm:pt>
    <dgm:pt modelId="{CE6CA971-5BA6-436F-B5C3-A00939004B11}" type="pres">
      <dgm:prSet presAssocID="{03DA6901-3EE2-4F3C-8846-11C9D319430D}" presName="sibTrans" presStyleCnt="0"/>
      <dgm:spPr/>
    </dgm:pt>
    <dgm:pt modelId="{916D6957-6F0E-4483-A787-E2D556754D0C}" type="pres">
      <dgm:prSet presAssocID="{93B3702D-0E3B-4936-9B16-331B8BF4CCC8}" presName="node" presStyleLbl="node1" presStyleIdx="5" presStyleCnt="8">
        <dgm:presLayoutVars>
          <dgm:bulletEnabled val="1"/>
        </dgm:presLayoutVars>
      </dgm:prSet>
      <dgm:spPr/>
    </dgm:pt>
    <dgm:pt modelId="{AD04B606-2AF5-4DEB-94CD-062739F2B4FF}" type="pres">
      <dgm:prSet presAssocID="{73A8ECEB-5DB2-420F-9905-8E5D8D4C3552}" presName="sibTrans" presStyleCnt="0"/>
      <dgm:spPr/>
    </dgm:pt>
    <dgm:pt modelId="{E6F8A231-0980-4917-91E8-2F468EE2A8C2}" type="pres">
      <dgm:prSet presAssocID="{F57DEF29-9B4D-4879-92DB-F444866EE9EA}" presName="node" presStyleLbl="node1" presStyleIdx="6" presStyleCnt="8">
        <dgm:presLayoutVars>
          <dgm:bulletEnabled val="1"/>
        </dgm:presLayoutVars>
      </dgm:prSet>
      <dgm:spPr/>
    </dgm:pt>
    <dgm:pt modelId="{7126F885-1945-4CF4-9EF5-B9B108BF3686}" type="pres">
      <dgm:prSet presAssocID="{7F28F7A3-5640-4D4C-BBCC-7B04D5628B9D}" presName="sibTrans" presStyleCnt="0"/>
      <dgm:spPr/>
    </dgm:pt>
    <dgm:pt modelId="{16720EBD-DEA4-4D28-B916-E51E17E6875D}" type="pres">
      <dgm:prSet presAssocID="{1008CCBE-7320-4568-AEA9-018FE5A1FA4F}" presName="node" presStyleLbl="node1" presStyleIdx="7" presStyleCnt="8">
        <dgm:presLayoutVars>
          <dgm:bulletEnabled val="1"/>
        </dgm:presLayoutVars>
      </dgm:prSet>
      <dgm:spPr/>
    </dgm:pt>
  </dgm:ptLst>
  <dgm:cxnLst>
    <dgm:cxn modelId="{5C25AF21-B84B-4670-BE96-BB881DA0AEBF}" type="presOf" srcId="{CB61A5DA-9B0B-44C2-B84B-12A1D63ECE64}" destId="{8815B873-1E44-47AC-A06E-151247FDF9E7}" srcOrd="0" destOrd="0" presId="urn:microsoft.com/office/officeart/2005/8/layout/default"/>
    <dgm:cxn modelId="{9F2A5A71-19D2-4747-A89E-209AD9B6CB67}" srcId="{BCDB67D7-E0C6-4283-8112-428F5F80C2D9}" destId="{CB61A5DA-9B0B-44C2-B84B-12A1D63ECE64}" srcOrd="0" destOrd="0" parTransId="{DAF33001-1BE6-4AD6-9592-B1BA7C715D39}" sibTransId="{FEC0AC5E-69F2-491E-B091-342E4866D3FD}"/>
    <dgm:cxn modelId="{E70D327B-B171-48CF-8A7F-4E3761666B92}" srcId="{BCDB67D7-E0C6-4283-8112-428F5F80C2D9}" destId="{5DF5A1DF-C7A8-4016-9172-E9823FDFB687}" srcOrd="3" destOrd="0" parTransId="{91A3B99D-FADE-4F02-A453-B628784455A8}" sibTransId="{4B5D8443-1278-4570-95AE-C66E435870F9}"/>
    <dgm:cxn modelId="{9D50107D-0A93-4976-AB48-84F24EA453FB}" srcId="{BCDB67D7-E0C6-4283-8112-428F5F80C2D9}" destId="{AA97E7F7-E890-4B57-B28F-74A6A2783176}" srcOrd="4" destOrd="0" parTransId="{976F6E3B-1DB7-4141-9137-86BE4D30F001}" sibTransId="{03DA6901-3EE2-4F3C-8846-11C9D319430D}"/>
    <dgm:cxn modelId="{0ECC7B7F-0361-439C-87FE-754058355CBC}" srcId="{BCDB67D7-E0C6-4283-8112-428F5F80C2D9}" destId="{93B3702D-0E3B-4936-9B16-331B8BF4CCC8}" srcOrd="5" destOrd="0" parTransId="{A2F5492B-8329-455E-93ED-C6EEF07CC507}" sibTransId="{73A8ECEB-5DB2-420F-9905-8E5D8D4C3552}"/>
    <dgm:cxn modelId="{84505B8B-1B60-4192-974E-92E56F673310}" type="presOf" srcId="{93B3702D-0E3B-4936-9B16-331B8BF4CCC8}" destId="{916D6957-6F0E-4483-A787-E2D556754D0C}" srcOrd="0" destOrd="0" presId="urn:microsoft.com/office/officeart/2005/8/layout/default"/>
    <dgm:cxn modelId="{4B37EE90-9CF2-4AF8-82ED-E9D244D5CCEA}" type="presOf" srcId="{9746BF02-E6F6-4D22-BB69-30B07F1AE76C}" destId="{9488B40B-210E-4DD6-B626-22DDEFE0A5BD}" srcOrd="0" destOrd="0" presId="urn:microsoft.com/office/officeart/2005/8/layout/default"/>
    <dgm:cxn modelId="{D4E6DF96-E8BC-4F73-AB57-62AE0D5C6DA8}" srcId="{BCDB67D7-E0C6-4283-8112-428F5F80C2D9}" destId="{F57DEF29-9B4D-4879-92DB-F444866EE9EA}" srcOrd="6" destOrd="0" parTransId="{3566761B-E490-475A-A1B4-3A3D53EACB51}" sibTransId="{7F28F7A3-5640-4D4C-BBCC-7B04D5628B9D}"/>
    <dgm:cxn modelId="{D54BB29D-1017-4E98-9C38-45B94104666B}" type="presOf" srcId="{EFAE881F-556E-4770-A132-B4249B3E423C}" destId="{D6806FE0-E420-432B-ABC2-FDEADE0610E2}" srcOrd="0" destOrd="0" presId="urn:microsoft.com/office/officeart/2005/8/layout/default"/>
    <dgm:cxn modelId="{1B5909A0-D66E-43C9-9C31-0DFFBBB31F7F}" type="presOf" srcId="{1008CCBE-7320-4568-AEA9-018FE5A1FA4F}" destId="{16720EBD-DEA4-4D28-B916-E51E17E6875D}" srcOrd="0" destOrd="0" presId="urn:microsoft.com/office/officeart/2005/8/layout/default"/>
    <dgm:cxn modelId="{16B81FB7-5700-4C4F-BAC1-52BEA0ACE629}" srcId="{BCDB67D7-E0C6-4283-8112-428F5F80C2D9}" destId="{EFAE881F-556E-4770-A132-B4249B3E423C}" srcOrd="2" destOrd="0" parTransId="{4695969F-0ED7-479A-B9BA-B6B63CC1C338}" sibTransId="{0B7C44F9-6C85-4D78-89E7-86058A749FA0}"/>
    <dgm:cxn modelId="{15B8B7CE-B6A1-4475-8783-1AB81D5D1B3B}" type="presOf" srcId="{BCDB67D7-E0C6-4283-8112-428F5F80C2D9}" destId="{926876FF-F52D-4406-A1A3-9E44D44EDAEA}" srcOrd="0" destOrd="0" presId="urn:microsoft.com/office/officeart/2005/8/layout/default"/>
    <dgm:cxn modelId="{1336F2CE-8002-42AC-944C-1E72C0E58838}" srcId="{BCDB67D7-E0C6-4283-8112-428F5F80C2D9}" destId="{9746BF02-E6F6-4D22-BB69-30B07F1AE76C}" srcOrd="1" destOrd="0" parTransId="{89CF3E39-401A-4DA0-BED9-8DEB9DD4C5F8}" sibTransId="{F64CF1D7-893F-4AD6-B9C9-00E34ACE3DE6}"/>
    <dgm:cxn modelId="{543992ED-C618-4209-904C-54C72E99A7F4}" type="presOf" srcId="{AA97E7F7-E890-4B57-B28F-74A6A2783176}" destId="{727F54C4-98FF-4817-B77A-27524E82C176}" srcOrd="0" destOrd="0" presId="urn:microsoft.com/office/officeart/2005/8/layout/default"/>
    <dgm:cxn modelId="{4D4554EE-5C58-42F5-96C8-D2D45FDF2006}" type="presOf" srcId="{F57DEF29-9B4D-4879-92DB-F444866EE9EA}" destId="{E6F8A231-0980-4917-91E8-2F468EE2A8C2}" srcOrd="0" destOrd="0" presId="urn:microsoft.com/office/officeart/2005/8/layout/default"/>
    <dgm:cxn modelId="{647DA7F8-CC71-477E-8FC6-9BB7E1B216D0}" type="presOf" srcId="{5DF5A1DF-C7A8-4016-9172-E9823FDFB687}" destId="{A610BCDF-14C0-4D10-A045-D2D1E96FE980}" srcOrd="0" destOrd="0" presId="urn:microsoft.com/office/officeart/2005/8/layout/default"/>
    <dgm:cxn modelId="{C5EAB3F8-07D2-4229-9F60-9F2FAC93845E}" srcId="{BCDB67D7-E0C6-4283-8112-428F5F80C2D9}" destId="{1008CCBE-7320-4568-AEA9-018FE5A1FA4F}" srcOrd="7" destOrd="0" parTransId="{FAF33D6F-34F8-4EF8-BB23-B57155D2672B}" sibTransId="{1C4BCAC6-7E11-486B-88A0-E4311D5A6ECF}"/>
    <dgm:cxn modelId="{1D2C9809-1427-4AD7-B371-DF67BA41A3CD}" type="presParOf" srcId="{926876FF-F52D-4406-A1A3-9E44D44EDAEA}" destId="{8815B873-1E44-47AC-A06E-151247FDF9E7}" srcOrd="0" destOrd="0" presId="urn:microsoft.com/office/officeart/2005/8/layout/default"/>
    <dgm:cxn modelId="{2F45E832-CA1C-4965-963F-CB937CB53B58}" type="presParOf" srcId="{926876FF-F52D-4406-A1A3-9E44D44EDAEA}" destId="{AEA80E36-09B8-49F9-903F-1BD6AFE10205}" srcOrd="1" destOrd="0" presId="urn:microsoft.com/office/officeart/2005/8/layout/default"/>
    <dgm:cxn modelId="{10AA54AE-ACEF-47F9-8B3E-481B36354331}" type="presParOf" srcId="{926876FF-F52D-4406-A1A3-9E44D44EDAEA}" destId="{9488B40B-210E-4DD6-B626-22DDEFE0A5BD}" srcOrd="2" destOrd="0" presId="urn:microsoft.com/office/officeart/2005/8/layout/default"/>
    <dgm:cxn modelId="{DB379CC5-C5C2-423F-B641-701C2D3BF31C}" type="presParOf" srcId="{926876FF-F52D-4406-A1A3-9E44D44EDAEA}" destId="{5AFDC26C-3058-4AC2-972B-CEE19C987869}" srcOrd="3" destOrd="0" presId="urn:microsoft.com/office/officeart/2005/8/layout/default"/>
    <dgm:cxn modelId="{2691616A-C922-4B40-96C0-2C46BAF609B5}" type="presParOf" srcId="{926876FF-F52D-4406-A1A3-9E44D44EDAEA}" destId="{D6806FE0-E420-432B-ABC2-FDEADE0610E2}" srcOrd="4" destOrd="0" presId="urn:microsoft.com/office/officeart/2005/8/layout/default"/>
    <dgm:cxn modelId="{BEC810EA-1857-47BD-BEAF-872A85E7F93B}" type="presParOf" srcId="{926876FF-F52D-4406-A1A3-9E44D44EDAEA}" destId="{131061E1-73FC-4FEB-A314-4967B44469F5}" srcOrd="5" destOrd="0" presId="urn:microsoft.com/office/officeart/2005/8/layout/default"/>
    <dgm:cxn modelId="{55BFDB84-50BC-4824-8533-64E571D793D3}" type="presParOf" srcId="{926876FF-F52D-4406-A1A3-9E44D44EDAEA}" destId="{A610BCDF-14C0-4D10-A045-D2D1E96FE980}" srcOrd="6" destOrd="0" presId="urn:microsoft.com/office/officeart/2005/8/layout/default"/>
    <dgm:cxn modelId="{5A5BD296-4ACE-48B9-ABD9-0C26AF0B0677}" type="presParOf" srcId="{926876FF-F52D-4406-A1A3-9E44D44EDAEA}" destId="{376BB5FE-31F8-4871-A30B-C4A4E9AA2051}" srcOrd="7" destOrd="0" presId="urn:microsoft.com/office/officeart/2005/8/layout/default"/>
    <dgm:cxn modelId="{32CC9BED-8EA0-44E1-B447-030ECEDD1596}" type="presParOf" srcId="{926876FF-F52D-4406-A1A3-9E44D44EDAEA}" destId="{727F54C4-98FF-4817-B77A-27524E82C176}" srcOrd="8" destOrd="0" presId="urn:microsoft.com/office/officeart/2005/8/layout/default"/>
    <dgm:cxn modelId="{BE257A52-5F62-4B5F-9416-EFD0E4E74EED}" type="presParOf" srcId="{926876FF-F52D-4406-A1A3-9E44D44EDAEA}" destId="{CE6CA971-5BA6-436F-B5C3-A00939004B11}" srcOrd="9" destOrd="0" presId="urn:microsoft.com/office/officeart/2005/8/layout/default"/>
    <dgm:cxn modelId="{22A4BDDE-6D1B-4AFA-877A-2A442E0262AC}" type="presParOf" srcId="{926876FF-F52D-4406-A1A3-9E44D44EDAEA}" destId="{916D6957-6F0E-4483-A787-E2D556754D0C}" srcOrd="10" destOrd="0" presId="urn:microsoft.com/office/officeart/2005/8/layout/default"/>
    <dgm:cxn modelId="{5CB2CF68-5F6D-428B-A49A-27F79C0DD157}" type="presParOf" srcId="{926876FF-F52D-4406-A1A3-9E44D44EDAEA}" destId="{AD04B606-2AF5-4DEB-94CD-062739F2B4FF}" srcOrd="11" destOrd="0" presId="urn:microsoft.com/office/officeart/2005/8/layout/default"/>
    <dgm:cxn modelId="{8CD4D159-886C-4B30-A93E-544663379B79}" type="presParOf" srcId="{926876FF-F52D-4406-A1A3-9E44D44EDAEA}" destId="{E6F8A231-0980-4917-91E8-2F468EE2A8C2}" srcOrd="12" destOrd="0" presId="urn:microsoft.com/office/officeart/2005/8/layout/default"/>
    <dgm:cxn modelId="{A88D8DEB-DAE8-4417-A8D3-00D219084705}" type="presParOf" srcId="{926876FF-F52D-4406-A1A3-9E44D44EDAEA}" destId="{7126F885-1945-4CF4-9EF5-B9B108BF3686}" srcOrd="13" destOrd="0" presId="urn:microsoft.com/office/officeart/2005/8/layout/default"/>
    <dgm:cxn modelId="{2EA6C923-15FF-44A0-AFBA-F5754EACDF18}" type="presParOf" srcId="{926876FF-F52D-4406-A1A3-9E44D44EDAEA}" destId="{16720EBD-DEA4-4D28-B916-E51E17E6875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20187A-7CC1-402D-B606-9EC2325778FF}" type="doc">
      <dgm:prSet loTypeId="urn:microsoft.com/office/officeart/2005/8/layout/h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F1E72F2-42FC-4C7F-B8FF-E63C0AE0FA72}">
      <dgm:prSet phldrT="[Text]" custT="1"/>
      <dgm:spPr/>
      <dgm:t>
        <a:bodyPr/>
        <a:lstStyle/>
        <a:p>
          <a:r>
            <a:rPr lang="en-US" sz="2800" dirty="0"/>
            <a:t>How Power BI secures your data</a:t>
          </a:r>
        </a:p>
      </dgm:t>
    </dgm:pt>
    <dgm:pt modelId="{C0F7069D-91E0-4360-89F2-0FBFE624081D}" type="parTrans" cxnId="{7E75C66E-F5D6-4094-B9C7-F0A027440A52}">
      <dgm:prSet/>
      <dgm:spPr/>
      <dgm:t>
        <a:bodyPr/>
        <a:lstStyle/>
        <a:p>
          <a:endParaRPr lang="en-US"/>
        </a:p>
      </dgm:t>
    </dgm:pt>
    <dgm:pt modelId="{B69886AB-DD62-4582-9CF0-1C1F90045600}" type="sibTrans" cxnId="{7E75C66E-F5D6-4094-B9C7-F0A027440A52}">
      <dgm:prSet/>
      <dgm:spPr/>
      <dgm:t>
        <a:bodyPr/>
        <a:lstStyle/>
        <a:p>
          <a:endParaRPr lang="en-US"/>
        </a:p>
      </dgm:t>
    </dgm:pt>
    <dgm:pt modelId="{FF51DD9A-3C96-42DF-B3FF-7E788AF477E6}">
      <dgm:prSet phldrT="[Text]" custT="1"/>
      <dgm:spPr/>
      <dgm:t>
        <a:bodyPr/>
        <a:lstStyle/>
        <a:p>
          <a:r>
            <a:rPr lang="en-US" sz="2400" dirty="0"/>
            <a:t>Encryption of data at rest</a:t>
          </a:r>
        </a:p>
      </dgm:t>
    </dgm:pt>
    <dgm:pt modelId="{76E49D1F-A51F-4165-A0A4-55F0C300A645}" type="parTrans" cxnId="{F920E71F-446B-44EA-BECF-2B39F8AB7E75}">
      <dgm:prSet/>
      <dgm:spPr/>
      <dgm:t>
        <a:bodyPr/>
        <a:lstStyle/>
        <a:p>
          <a:endParaRPr lang="en-US"/>
        </a:p>
      </dgm:t>
    </dgm:pt>
    <dgm:pt modelId="{71B72B17-0CBD-4237-ACFB-DCF62AF057B3}" type="sibTrans" cxnId="{F920E71F-446B-44EA-BECF-2B39F8AB7E75}">
      <dgm:prSet/>
      <dgm:spPr/>
      <dgm:t>
        <a:bodyPr/>
        <a:lstStyle/>
        <a:p>
          <a:endParaRPr lang="en-US"/>
        </a:p>
      </dgm:t>
    </dgm:pt>
    <dgm:pt modelId="{6173A9A7-F850-4EA2-AC35-76598C53F261}">
      <dgm:prSet phldrT="[Text]" custT="1"/>
      <dgm:spPr/>
      <dgm:t>
        <a:bodyPr/>
        <a:lstStyle/>
        <a:p>
          <a:r>
            <a:rPr lang="en-US" sz="2800"/>
            <a:t>How you configure and restrict access</a:t>
          </a:r>
          <a:endParaRPr lang="en-US" sz="2800" dirty="0"/>
        </a:p>
      </dgm:t>
    </dgm:pt>
    <dgm:pt modelId="{A84FD955-7069-4FBA-86EC-1F25A73FC023}" type="parTrans" cxnId="{D0D5CB2F-388E-4CC5-A478-22DCDF86D06C}">
      <dgm:prSet/>
      <dgm:spPr/>
      <dgm:t>
        <a:bodyPr/>
        <a:lstStyle/>
        <a:p>
          <a:endParaRPr lang="en-US"/>
        </a:p>
      </dgm:t>
    </dgm:pt>
    <dgm:pt modelId="{C63FDE4A-C2FA-4F63-B758-361630730DEB}" type="sibTrans" cxnId="{D0D5CB2F-388E-4CC5-A478-22DCDF86D06C}">
      <dgm:prSet/>
      <dgm:spPr/>
      <dgm:t>
        <a:bodyPr/>
        <a:lstStyle/>
        <a:p>
          <a:endParaRPr lang="en-US"/>
        </a:p>
      </dgm:t>
    </dgm:pt>
    <dgm:pt modelId="{6DC1FC58-A474-4DB2-8E3B-6295B4842553}">
      <dgm:prSet phldrT="[Text]" custT="1"/>
      <dgm:spPr/>
      <dgm:t>
        <a:bodyPr/>
        <a:lstStyle/>
        <a:p>
          <a:r>
            <a:rPr lang="en-US" sz="2400" dirty="0"/>
            <a:t>Row-level security</a:t>
          </a:r>
        </a:p>
      </dgm:t>
    </dgm:pt>
    <dgm:pt modelId="{CD92D582-02FC-4601-AF2C-155B6DB79B28}" type="parTrans" cxnId="{A1FFBEFE-56DD-4E60-BAEB-67D2EA95233D}">
      <dgm:prSet/>
      <dgm:spPr/>
      <dgm:t>
        <a:bodyPr/>
        <a:lstStyle/>
        <a:p>
          <a:endParaRPr lang="en-US"/>
        </a:p>
      </dgm:t>
    </dgm:pt>
    <dgm:pt modelId="{CE37031B-3A15-4648-82CA-A2ED2E5CF98B}" type="sibTrans" cxnId="{A1FFBEFE-56DD-4E60-BAEB-67D2EA95233D}">
      <dgm:prSet/>
      <dgm:spPr/>
      <dgm:t>
        <a:bodyPr/>
        <a:lstStyle/>
        <a:p>
          <a:endParaRPr lang="en-US"/>
        </a:p>
      </dgm:t>
    </dgm:pt>
    <dgm:pt modelId="{2E7FC9E5-B044-416F-8901-3A605705CABB}">
      <dgm:prSet phldrT="[Text]" custT="1"/>
      <dgm:spPr/>
      <dgm:t>
        <a:bodyPr/>
        <a:lstStyle/>
        <a:p>
          <a:r>
            <a:rPr lang="en-US" sz="2400" dirty="0"/>
            <a:t>Transport encryption</a:t>
          </a:r>
        </a:p>
      </dgm:t>
    </dgm:pt>
    <dgm:pt modelId="{804D18AE-E898-4290-9A16-0C507A863592}" type="parTrans" cxnId="{10CDF137-5E86-4F34-AA0A-687483F7C9D3}">
      <dgm:prSet/>
      <dgm:spPr/>
      <dgm:t>
        <a:bodyPr/>
        <a:lstStyle/>
        <a:p>
          <a:endParaRPr lang="en-US"/>
        </a:p>
      </dgm:t>
    </dgm:pt>
    <dgm:pt modelId="{22F9EFD0-21E9-4D0A-B3A5-96F1B8F2BA9E}" type="sibTrans" cxnId="{10CDF137-5E86-4F34-AA0A-687483F7C9D3}">
      <dgm:prSet/>
      <dgm:spPr/>
      <dgm:t>
        <a:bodyPr/>
        <a:lstStyle/>
        <a:p>
          <a:endParaRPr lang="en-US"/>
        </a:p>
      </dgm:t>
    </dgm:pt>
    <dgm:pt modelId="{C6119FA9-A14B-4EBF-AED2-36FB72A1DCB1}">
      <dgm:prSet phldrT="[Text]" custT="1"/>
      <dgm:spPr/>
      <dgm:t>
        <a:bodyPr/>
        <a:lstStyle/>
        <a:p>
          <a:r>
            <a:rPr lang="en-US" sz="2400" dirty="0"/>
            <a:t>Policy controls</a:t>
          </a:r>
        </a:p>
      </dgm:t>
    </dgm:pt>
    <dgm:pt modelId="{B7DF130A-34E7-4003-82FE-02B5FDFA2006}" type="parTrans" cxnId="{789580B2-1BB9-44B8-BB89-E612C1BE46D2}">
      <dgm:prSet/>
      <dgm:spPr/>
      <dgm:t>
        <a:bodyPr/>
        <a:lstStyle/>
        <a:p>
          <a:endParaRPr lang="en-US"/>
        </a:p>
      </dgm:t>
    </dgm:pt>
    <dgm:pt modelId="{17BD25CF-123B-4FE2-BC9F-0C8FD7940F8D}" type="sibTrans" cxnId="{789580B2-1BB9-44B8-BB89-E612C1BE46D2}">
      <dgm:prSet/>
      <dgm:spPr/>
      <dgm:t>
        <a:bodyPr/>
        <a:lstStyle/>
        <a:p>
          <a:endParaRPr lang="en-US"/>
        </a:p>
      </dgm:t>
    </dgm:pt>
    <dgm:pt modelId="{89EE335F-4BCC-4C03-9153-8D9733FE003D}">
      <dgm:prSet phldrT="[Text]" custT="1"/>
      <dgm:spPr/>
      <dgm:t>
        <a:bodyPr/>
        <a:lstStyle/>
        <a:p>
          <a:r>
            <a:rPr lang="en-US" sz="2400" dirty="0"/>
            <a:t>User authentication</a:t>
          </a:r>
        </a:p>
      </dgm:t>
    </dgm:pt>
    <dgm:pt modelId="{CD28EC67-C190-476C-A1D7-800B82CCE9E0}" type="parTrans" cxnId="{56445E81-CE68-4BD1-A58E-3E7BCC902334}">
      <dgm:prSet/>
      <dgm:spPr/>
      <dgm:t>
        <a:bodyPr/>
        <a:lstStyle/>
        <a:p>
          <a:endParaRPr lang="en-US"/>
        </a:p>
      </dgm:t>
    </dgm:pt>
    <dgm:pt modelId="{3B2FF80D-2CDD-42B7-A279-37B94456FA4D}" type="sibTrans" cxnId="{56445E81-CE68-4BD1-A58E-3E7BCC902334}">
      <dgm:prSet/>
      <dgm:spPr/>
      <dgm:t>
        <a:bodyPr/>
        <a:lstStyle/>
        <a:p>
          <a:endParaRPr lang="en-US"/>
        </a:p>
      </dgm:t>
    </dgm:pt>
    <dgm:pt modelId="{F1481651-1EBF-4C0C-8F13-852655B34044}">
      <dgm:prSet phldrT="[Text]" custT="1"/>
      <dgm:spPr/>
      <dgm:t>
        <a:bodyPr/>
        <a:lstStyle/>
        <a:p>
          <a:r>
            <a:rPr lang="en-US" sz="2400" dirty="0"/>
            <a:t>Data authorization</a:t>
          </a:r>
        </a:p>
      </dgm:t>
    </dgm:pt>
    <dgm:pt modelId="{23F9D985-CB2E-4E54-AD00-DFA483FAD874}" type="parTrans" cxnId="{89C95B5D-CB16-426C-9A01-3A7604A66BFA}">
      <dgm:prSet/>
      <dgm:spPr/>
      <dgm:t>
        <a:bodyPr/>
        <a:lstStyle/>
        <a:p>
          <a:endParaRPr lang="en-US"/>
        </a:p>
      </dgm:t>
    </dgm:pt>
    <dgm:pt modelId="{CFB797B2-88DE-4939-9D9D-BC772C544A09}" type="sibTrans" cxnId="{89C95B5D-CB16-426C-9A01-3A7604A66BFA}">
      <dgm:prSet/>
      <dgm:spPr/>
      <dgm:t>
        <a:bodyPr/>
        <a:lstStyle/>
        <a:p>
          <a:endParaRPr lang="en-US"/>
        </a:p>
      </dgm:t>
    </dgm:pt>
    <dgm:pt modelId="{4A68AFC6-30AA-44F9-B5F6-11D918223AB3}" type="pres">
      <dgm:prSet presAssocID="{F820187A-7CC1-402D-B606-9EC2325778FF}" presName="Name0" presStyleCnt="0">
        <dgm:presLayoutVars>
          <dgm:dir/>
          <dgm:animLvl val="lvl"/>
          <dgm:resizeHandles val="exact"/>
        </dgm:presLayoutVars>
      </dgm:prSet>
      <dgm:spPr/>
    </dgm:pt>
    <dgm:pt modelId="{0C9B650C-FE32-401C-A894-D4BCAB08CADC}" type="pres">
      <dgm:prSet presAssocID="{5F1E72F2-42FC-4C7F-B8FF-E63C0AE0FA72}" presName="composite" presStyleCnt="0"/>
      <dgm:spPr/>
    </dgm:pt>
    <dgm:pt modelId="{8583CFFD-3CC8-44C5-888A-212EADA486DD}" type="pres">
      <dgm:prSet presAssocID="{5F1E72F2-42FC-4C7F-B8FF-E63C0AE0FA7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32F6BEE-08E3-4C5D-BEDC-33C1D3E14DB0}" type="pres">
      <dgm:prSet presAssocID="{5F1E72F2-42FC-4C7F-B8FF-E63C0AE0FA72}" presName="desTx" presStyleLbl="alignAccFollowNode1" presStyleIdx="0" presStyleCnt="2">
        <dgm:presLayoutVars>
          <dgm:bulletEnabled val="1"/>
        </dgm:presLayoutVars>
      </dgm:prSet>
      <dgm:spPr/>
    </dgm:pt>
    <dgm:pt modelId="{8A63155F-C542-4A04-8586-5B2595BC60AB}" type="pres">
      <dgm:prSet presAssocID="{B69886AB-DD62-4582-9CF0-1C1F90045600}" presName="space" presStyleCnt="0"/>
      <dgm:spPr/>
    </dgm:pt>
    <dgm:pt modelId="{925FF85E-3C3A-47AC-BD49-0E6B43CFE2DE}" type="pres">
      <dgm:prSet presAssocID="{6173A9A7-F850-4EA2-AC35-76598C53F261}" presName="composite" presStyleCnt="0"/>
      <dgm:spPr/>
    </dgm:pt>
    <dgm:pt modelId="{95C42595-0AC5-4A09-9398-1DCF7E763F93}" type="pres">
      <dgm:prSet presAssocID="{6173A9A7-F850-4EA2-AC35-76598C53F261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D17F5BDA-D531-4049-82B9-9758EF398E67}" type="pres">
      <dgm:prSet presAssocID="{6173A9A7-F850-4EA2-AC35-76598C53F261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7496F16-55F8-4B1C-B3D9-4E3EC217ACBA}" type="presOf" srcId="{C6119FA9-A14B-4EBF-AED2-36FB72A1DCB1}" destId="{D17F5BDA-D531-4049-82B9-9758EF398E67}" srcOrd="0" destOrd="2" presId="urn:microsoft.com/office/officeart/2005/8/layout/hList1"/>
    <dgm:cxn modelId="{F920E71F-446B-44EA-BECF-2B39F8AB7E75}" srcId="{5F1E72F2-42FC-4C7F-B8FF-E63C0AE0FA72}" destId="{FF51DD9A-3C96-42DF-B3FF-7E788AF477E6}" srcOrd="2" destOrd="0" parTransId="{76E49D1F-A51F-4165-A0A4-55F0C300A645}" sibTransId="{71B72B17-0CBD-4237-ACFB-DCF62AF057B3}"/>
    <dgm:cxn modelId="{D0D5CB2F-388E-4CC5-A478-22DCDF86D06C}" srcId="{F820187A-7CC1-402D-B606-9EC2325778FF}" destId="{6173A9A7-F850-4EA2-AC35-76598C53F261}" srcOrd="1" destOrd="0" parTransId="{A84FD955-7069-4FBA-86EC-1F25A73FC023}" sibTransId="{C63FDE4A-C2FA-4F63-B758-361630730DEB}"/>
    <dgm:cxn modelId="{10CDF137-5E86-4F34-AA0A-687483F7C9D3}" srcId="{5F1E72F2-42FC-4C7F-B8FF-E63C0AE0FA72}" destId="{2E7FC9E5-B044-416F-8901-3A605705CABB}" srcOrd="1" destOrd="0" parTransId="{804D18AE-E898-4290-9A16-0C507A863592}" sibTransId="{22F9EFD0-21E9-4D0A-B3A5-96F1B8F2BA9E}"/>
    <dgm:cxn modelId="{B6E3B43D-F457-4006-943B-0044945C8024}" type="presOf" srcId="{6173A9A7-F850-4EA2-AC35-76598C53F261}" destId="{95C42595-0AC5-4A09-9398-1DCF7E763F93}" srcOrd="0" destOrd="0" presId="urn:microsoft.com/office/officeart/2005/8/layout/hList1"/>
    <dgm:cxn modelId="{89C95B5D-CB16-426C-9A01-3A7604A66BFA}" srcId="{6173A9A7-F850-4EA2-AC35-76598C53F261}" destId="{F1481651-1EBF-4C0C-8F13-852655B34044}" srcOrd="0" destOrd="0" parTransId="{23F9D985-CB2E-4E54-AD00-DFA483FAD874}" sibTransId="{CFB797B2-88DE-4939-9D9D-BC772C544A09}"/>
    <dgm:cxn modelId="{7E75C66E-F5D6-4094-B9C7-F0A027440A52}" srcId="{F820187A-7CC1-402D-B606-9EC2325778FF}" destId="{5F1E72F2-42FC-4C7F-B8FF-E63C0AE0FA72}" srcOrd="0" destOrd="0" parTransId="{C0F7069D-91E0-4360-89F2-0FBFE624081D}" sibTransId="{B69886AB-DD62-4582-9CF0-1C1F90045600}"/>
    <dgm:cxn modelId="{A6043E7B-7917-45C4-A7F7-2F855CD728FB}" type="presOf" srcId="{89EE335F-4BCC-4C03-9153-8D9733FE003D}" destId="{532F6BEE-08E3-4C5D-BEDC-33C1D3E14DB0}" srcOrd="0" destOrd="0" presId="urn:microsoft.com/office/officeart/2005/8/layout/hList1"/>
    <dgm:cxn modelId="{56445E81-CE68-4BD1-A58E-3E7BCC902334}" srcId="{5F1E72F2-42FC-4C7F-B8FF-E63C0AE0FA72}" destId="{89EE335F-4BCC-4C03-9153-8D9733FE003D}" srcOrd="0" destOrd="0" parTransId="{CD28EC67-C190-476C-A1D7-800B82CCE9E0}" sibTransId="{3B2FF80D-2CDD-42B7-A279-37B94456FA4D}"/>
    <dgm:cxn modelId="{789580B2-1BB9-44B8-BB89-E612C1BE46D2}" srcId="{6173A9A7-F850-4EA2-AC35-76598C53F261}" destId="{C6119FA9-A14B-4EBF-AED2-36FB72A1DCB1}" srcOrd="2" destOrd="0" parTransId="{B7DF130A-34E7-4003-82FE-02B5FDFA2006}" sibTransId="{17BD25CF-123B-4FE2-BC9F-0C8FD7940F8D}"/>
    <dgm:cxn modelId="{C0A119B6-7274-4DB0-B9DB-48EF209ECC94}" type="presOf" srcId="{F820187A-7CC1-402D-B606-9EC2325778FF}" destId="{4A68AFC6-30AA-44F9-B5F6-11D918223AB3}" srcOrd="0" destOrd="0" presId="urn:microsoft.com/office/officeart/2005/8/layout/hList1"/>
    <dgm:cxn modelId="{42290CC0-A581-41F9-9CD2-FD6EE005A74E}" type="presOf" srcId="{2E7FC9E5-B044-416F-8901-3A605705CABB}" destId="{532F6BEE-08E3-4C5D-BEDC-33C1D3E14DB0}" srcOrd="0" destOrd="1" presId="urn:microsoft.com/office/officeart/2005/8/layout/hList1"/>
    <dgm:cxn modelId="{1887EED3-7B7E-43F8-B4C9-6519504C0DFA}" type="presOf" srcId="{6DC1FC58-A474-4DB2-8E3B-6295B4842553}" destId="{D17F5BDA-D531-4049-82B9-9758EF398E67}" srcOrd="0" destOrd="1" presId="urn:microsoft.com/office/officeart/2005/8/layout/hList1"/>
    <dgm:cxn modelId="{217718D8-9F4B-4A8C-A2CF-B0202C90FF0E}" type="presOf" srcId="{5F1E72F2-42FC-4C7F-B8FF-E63C0AE0FA72}" destId="{8583CFFD-3CC8-44C5-888A-212EADA486DD}" srcOrd="0" destOrd="0" presId="urn:microsoft.com/office/officeart/2005/8/layout/hList1"/>
    <dgm:cxn modelId="{E3B972E6-B4FC-47EE-9F71-035FBF3077DA}" type="presOf" srcId="{FF51DD9A-3C96-42DF-B3FF-7E788AF477E6}" destId="{532F6BEE-08E3-4C5D-BEDC-33C1D3E14DB0}" srcOrd="0" destOrd="2" presId="urn:microsoft.com/office/officeart/2005/8/layout/hList1"/>
    <dgm:cxn modelId="{A1FFBEFE-56DD-4E60-BAEB-67D2EA95233D}" srcId="{6173A9A7-F850-4EA2-AC35-76598C53F261}" destId="{6DC1FC58-A474-4DB2-8E3B-6295B4842553}" srcOrd="1" destOrd="0" parTransId="{CD92D582-02FC-4601-AF2C-155B6DB79B28}" sibTransId="{CE37031B-3A15-4648-82CA-A2ED2E5CF98B}"/>
    <dgm:cxn modelId="{C5A2CCFE-B7C6-4810-9D57-97D7D7A3826C}" type="presOf" srcId="{F1481651-1EBF-4C0C-8F13-852655B34044}" destId="{D17F5BDA-D531-4049-82B9-9758EF398E67}" srcOrd="0" destOrd="0" presId="urn:microsoft.com/office/officeart/2005/8/layout/hList1"/>
    <dgm:cxn modelId="{10C2FBA5-085C-426F-B068-4DFCE8C68912}" type="presParOf" srcId="{4A68AFC6-30AA-44F9-B5F6-11D918223AB3}" destId="{0C9B650C-FE32-401C-A894-D4BCAB08CADC}" srcOrd="0" destOrd="0" presId="urn:microsoft.com/office/officeart/2005/8/layout/hList1"/>
    <dgm:cxn modelId="{B0A42214-1A6A-4068-99D0-C2F9BCD9ACB0}" type="presParOf" srcId="{0C9B650C-FE32-401C-A894-D4BCAB08CADC}" destId="{8583CFFD-3CC8-44C5-888A-212EADA486DD}" srcOrd="0" destOrd="0" presId="urn:microsoft.com/office/officeart/2005/8/layout/hList1"/>
    <dgm:cxn modelId="{E70DC9DF-2DC1-462C-968E-71FC7F91D9CF}" type="presParOf" srcId="{0C9B650C-FE32-401C-A894-D4BCAB08CADC}" destId="{532F6BEE-08E3-4C5D-BEDC-33C1D3E14DB0}" srcOrd="1" destOrd="0" presId="urn:microsoft.com/office/officeart/2005/8/layout/hList1"/>
    <dgm:cxn modelId="{D0C90AFE-CB00-42B7-9633-37BD85376670}" type="presParOf" srcId="{4A68AFC6-30AA-44F9-B5F6-11D918223AB3}" destId="{8A63155F-C542-4A04-8586-5B2595BC60AB}" srcOrd="1" destOrd="0" presId="urn:microsoft.com/office/officeart/2005/8/layout/hList1"/>
    <dgm:cxn modelId="{B37A6A9A-A732-4D82-BCB3-38BEEA1A215F}" type="presParOf" srcId="{4A68AFC6-30AA-44F9-B5F6-11D918223AB3}" destId="{925FF85E-3C3A-47AC-BD49-0E6B43CFE2DE}" srcOrd="2" destOrd="0" presId="urn:microsoft.com/office/officeart/2005/8/layout/hList1"/>
    <dgm:cxn modelId="{7557EAB9-B4AE-434C-90FA-521CF4B39AFF}" type="presParOf" srcId="{925FF85E-3C3A-47AC-BD49-0E6B43CFE2DE}" destId="{95C42595-0AC5-4A09-9398-1DCF7E763F93}" srcOrd="0" destOrd="0" presId="urn:microsoft.com/office/officeart/2005/8/layout/hList1"/>
    <dgm:cxn modelId="{BCC2865D-00A7-4F17-A311-6C355BA66908}" type="presParOf" srcId="{925FF85E-3C3A-47AC-BD49-0E6B43CFE2DE}" destId="{D17F5BDA-D531-4049-82B9-9758EF398E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5B873-1E44-47AC-A06E-151247FDF9E7}">
      <dsp:nvSpPr>
        <dsp:cNvPr id="0" name=""/>
        <dsp:cNvSpPr/>
      </dsp:nvSpPr>
      <dsp:spPr>
        <a:xfrm>
          <a:off x="3482" y="604807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Power BI portal (reports, Q&amp;A, Cortana, insights)</a:t>
          </a:r>
          <a:endParaRPr lang="en-US" sz="2500" kern="1200" dirty="0"/>
        </a:p>
      </dsp:txBody>
      <dsp:txXfrm>
        <a:off x="3482" y="604807"/>
        <a:ext cx="2762845" cy="1657707"/>
      </dsp:txXfrm>
    </dsp:sp>
    <dsp:sp modelId="{9488B40B-210E-4DD6-B626-22DDEFE0A5BD}">
      <dsp:nvSpPr>
        <dsp:cNvPr id="0" name=""/>
        <dsp:cNvSpPr/>
      </dsp:nvSpPr>
      <dsp:spPr>
        <a:xfrm>
          <a:off x="3042612" y="604807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Mobile apps</a:t>
          </a:r>
        </a:p>
      </dsp:txBody>
      <dsp:txXfrm>
        <a:off x="3042612" y="604807"/>
        <a:ext cx="2762845" cy="1657707"/>
      </dsp:txXfrm>
    </dsp:sp>
    <dsp:sp modelId="{D6806FE0-E420-432B-ABC2-FDEADE0610E2}">
      <dsp:nvSpPr>
        <dsp:cNvPr id="0" name=""/>
        <dsp:cNvSpPr/>
      </dsp:nvSpPr>
      <dsp:spPr>
        <a:xfrm>
          <a:off x="6081742" y="604807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Embedded in apps using APIs</a:t>
          </a:r>
          <a:endParaRPr lang="en-US" sz="2500" kern="1200"/>
        </a:p>
      </dsp:txBody>
      <dsp:txXfrm>
        <a:off x="6081742" y="604807"/>
        <a:ext cx="2762845" cy="1657707"/>
      </dsp:txXfrm>
    </dsp:sp>
    <dsp:sp modelId="{A610BCDF-14C0-4D10-A045-D2D1E96FE980}">
      <dsp:nvSpPr>
        <dsp:cNvPr id="0" name=""/>
        <dsp:cNvSpPr/>
      </dsp:nvSpPr>
      <dsp:spPr>
        <a:xfrm>
          <a:off x="9120872" y="604807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Embedded in SharePoint Online</a:t>
          </a:r>
          <a:endParaRPr lang="en-US" sz="2500" kern="1200"/>
        </a:p>
      </dsp:txBody>
      <dsp:txXfrm>
        <a:off x="9120872" y="604807"/>
        <a:ext cx="2762845" cy="1657707"/>
      </dsp:txXfrm>
    </dsp:sp>
    <dsp:sp modelId="{727F54C4-98FF-4817-B77A-27524E82C176}">
      <dsp:nvSpPr>
        <dsp:cNvPr id="0" name=""/>
        <dsp:cNvSpPr/>
      </dsp:nvSpPr>
      <dsp:spPr>
        <a:xfrm>
          <a:off x="3482" y="2538799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Ad-hoc analysis with Analyze in Excel</a:t>
          </a:r>
          <a:endParaRPr lang="en-US" sz="2500" kern="1200"/>
        </a:p>
      </dsp:txBody>
      <dsp:txXfrm>
        <a:off x="3482" y="2538799"/>
        <a:ext cx="2762845" cy="1657707"/>
      </dsp:txXfrm>
    </dsp:sp>
    <dsp:sp modelId="{916D6957-6F0E-4483-A787-E2D556754D0C}">
      <dsp:nvSpPr>
        <dsp:cNvPr id="0" name=""/>
        <dsp:cNvSpPr/>
      </dsp:nvSpPr>
      <dsp:spPr>
        <a:xfrm>
          <a:off x="3042612" y="2538799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Data alerts</a:t>
          </a:r>
          <a:endParaRPr lang="en-US" sz="2500" kern="1200" dirty="0"/>
        </a:p>
      </dsp:txBody>
      <dsp:txXfrm>
        <a:off x="3042612" y="2538799"/>
        <a:ext cx="2762845" cy="1657707"/>
      </dsp:txXfrm>
    </dsp:sp>
    <dsp:sp modelId="{E6F8A231-0980-4917-91E8-2F468EE2A8C2}">
      <dsp:nvSpPr>
        <dsp:cNvPr id="0" name=""/>
        <dsp:cNvSpPr/>
      </dsp:nvSpPr>
      <dsp:spPr>
        <a:xfrm>
          <a:off x="6081742" y="2538799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Export static views to PowerPoint or print</a:t>
          </a:r>
          <a:endParaRPr lang="en-US" sz="2500" kern="1200"/>
        </a:p>
      </dsp:txBody>
      <dsp:txXfrm>
        <a:off x="6081742" y="2538799"/>
        <a:ext cx="2762845" cy="1657707"/>
      </dsp:txXfrm>
    </dsp:sp>
    <dsp:sp modelId="{16720EBD-DEA4-4D28-B916-E51E17E6875D}">
      <dsp:nvSpPr>
        <dsp:cNvPr id="0" name=""/>
        <dsp:cNvSpPr/>
      </dsp:nvSpPr>
      <dsp:spPr>
        <a:xfrm>
          <a:off x="9120872" y="2538799"/>
          <a:ext cx="2762845" cy="1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 dirty="0"/>
            <a:t>Email subscriptions</a:t>
          </a:r>
          <a:endParaRPr lang="en-US" sz="2500" kern="1200" dirty="0"/>
        </a:p>
      </dsp:txBody>
      <dsp:txXfrm>
        <a:off x="9120872" y="2538799"/>
        <a:ext cx="2762845" cy="16577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83CFFD-3CC8-44C5-888A-212EADA486DD}">
      <dsp:nvSpPr>
        <dsp:cNvPr id="0" name=""/>
        <dsp:cNvSpPr/>
      </dsp:nvSpPr>
      <dsp:spPr>
        <a:xfrm>
          <a:off x="58" y="340522"/>
          <a:ext cx="5553924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How Power BI secures your data</a:t>
          </a:r>
        </a:p>
      </dsp:txBody>
      <dsp:txXfrm>
        <a:off x="58" y="340522"/>
        <a:ext cx="5553924" cy="1872000"/>
      </dsp:txXfrm>
    </dsp:sp>
    <dsp:sp modelId="{532F6BEE-08E3-4C5D-BEDC-33C1D3E14DB0}">
      <dsp:nvSpPr>
        <dsp:cNvPr id="0" name=""/>
        <dsp:cNvSpPr/>
      </dsp:nvSpPr>
      <dsp:spPr>
        <a:xfrm>
          <a:off x="58" y="2212522"/>
          <a:ext cx="5553924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User authentication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Transport encryption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Encryption of data at rest</a:t>
          </a:r>
        </a:p>
      </dsp:txBody>
      <dsp:txXfrm>
        <a:off x="58" y="2212522"/>
        <a:ext cx="5553924" cy="2854800"/>
      </dsp:txXfrm>
    </dsp:sp>
    <dsp:sp modelId="{95C42595-0AC5-4A09-9398-1DCF7E763F93}">
      <dsp:nvSpPr>
        <dsp:cNvPr id="0" name=""/>
        <dsp:cNvSpPr/>
      </dsp:nvSpPr>
      <dsp:spPr>
        <a:xfrm>
          <a:off x="6331531" y="340522"/>
          <a:ext cx="5553924" cy="1872000"/>
        </a:xfrm>
        <a:prstGeom prst="rect">
          <a:avLst/>
        </a:prstGeom>
        <a:solidFill>
          <a:schemeClr val="accent2">
            <a:hueOff val="-835753"/>
            <a:satOff val="0"/>
            <a:lumOff val="-12353"/>
            <a:alphaOff val="0"/>
          </a:schemeClr>
        </a:solidFill>
        <a:ln w="10795" cap="flat" cmpd="sng" algn="ctr">
          <a:solidFill>
            <a:schemeClr val="accent2">
              <a:hueOff val="-835753"/>
              <a:satOff val="0"/>
              <a:lumOff val="-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How you configure and restrict access</a:t>
          </a:r>
          <a:endParaRPr lang="en-US" sz="2800" kern="1200" dirty="0"/>
        </a:p>
      </dsp:txBody>
      <dsp:txXfrm>
        <a:off x="6331531" y="340522"/>
        <a:ext cx="5553924" cy="1872000"/>
      </dsp:txXfrm>
    </dsp:sp>
    <dsp:sp modelId="{D17F5BDA-D531-4049-82B9-9758EF398E67}">
      <dsp:nvSpPr>
        <dsp:cNvPr id="0" name=""/>
        <dsp:cNvSpPr/>
      </dsp:nvSpPr>
      <dsp:spPr>
        <a:xfrm>
          <a:off x="6331531" y="2212522"/>
          <a:ext cx="5553924" cy="2854800"/>
        </a:xfrm>
        <a:prstGeom prst="rect">
          <a:avLst/>
        </a:prstGeom>
        <a:solidFill>
          <a:schemeClr val="accent2">
            <a:tint val="40000"/>
            <a:alpha val="90000"/>
            <a:hueOff val="-531068"/>
            <a:satOff val="-13211"/>
            <a:lumOff val="-2158"/>
            <a:alphaOff val="0"/>
          </a:schemeClr>
        </a:solidFill>
        <a:ln w="10795" cap="flat" cmpd="sng" algn="ctr">
          <a:solidFill>
            <a:schemeClr val="accent2">
              <a:tint val="40000"/>
              <a:alpha val="90000"/>
              <a:hueOff val="-531068"/>
              <a:satOff val="-13211"/>
              <a:lumOff val="-21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 authorization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Row-level security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Policy controls</a:t>
          </a:r>
        </a:p>
      </dsp:txBody>
      <dsp:txXfrm>
        <a:off x="6331531" y="2212522"/>
        <a:ext cx="5553924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7/25/2017 7:01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7/25/2017 7:01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26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E6FA1-EDD9-4252-90BE-4573303561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49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9E6FA1-EDD9-4252-90BE-4573303561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57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0805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6621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0EC29EE-A8AD-4CE0-9C0B-116E0D4D7533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3975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612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352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0422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D65AC4-17B0-4E19-8496-B264E70A18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69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4540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77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achieve a holistic, long-term vision, people, process, and technology must all be explicitly addressed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Responsibilities should extend up and down the management 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Without a shared sense of ownership, BI Governance is nearly impossible to implement and maintain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 Governance is best thought of as a continuous improvement effort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23497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17D118-1690-458F-B4D2-F9DA5D6F503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87E0CF-87F6-4B58-B8B8-DCAB2DAAF3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66513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96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9089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DB2980-E44E-476A-9560-CECFB14A6762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719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251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2336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7/25/2017 7:02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795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B2D09C-E420-4905-8E74-B16C648013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06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4630" y="493939"/>
            <a:ext cx="695957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600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5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456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51219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9622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51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1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2046747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3814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22106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89539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44128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61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4543016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(event name)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white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white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white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004630" y="493939"/>
            <a:ext cx="6959571" cy="132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14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NIMA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5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0" name="Rectangle 7"/>
          <p:cNvSpPr>
            <a:spLocks noChangeArrowheads="1"/>
          </p:cNvSpPr>
          <p:nvPr userDrawn="1"/>
        </p:nvSpPr>
        <p:spPr bwMode="auto">
          <a:xfrm>
            <a:off x="0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 8"/>
          <p:cNvSpPr>
            <a:spLocks noChangeArrowheads="1"/>
          </p:cNvSpPr>
          <p:nvPr userDrawn="1"/>
        </p:nvSpPr>
        <p:spPr bwMode="auto">
          <a:xfrm>
            <a:off x="3175" y="3409950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Rectangle 21"/>
          <p:cNvSpPr/>
          <p:nvPr userDrawn="1"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Rectangle 6"/>
          <p:cNvSpPr>
            <a:spLocks noChangeArrowheads="1"/>
          </p:cNvSpPr>
          <p:nvPr userDrawn="1"/>
        </p:nvSpPr>
        <p:spPr bwMode="auto">
          <a:xfrm>
            <a:off x="3175" y="4395788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84109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9" grpId="0"/>
      <p:bldP spid="9" grpId="1"/>
      <p:bldP spid="9" grpId="2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/>
      <p:bldP spid="5" grpId="2"/>
      <p:bldP spid="11" grpId="0"/>
      <p:bldP spid="11" grpId="1"/>
      <p:bldP spid="11" grpId="2"/>
      <p:bldP spid="12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/>
      <p:bldP spid="12" grpId="2"/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/>
      <p:bldP spid="13" grpId="2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42527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1536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5015040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754120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067433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55037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7315137" cy="1828007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506905" y="294304"/>
            <a:ext cx="3657600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703" y="6122305"/>
            <a:ext cx="3657600" cy="572464"/>
          </a:xfrm>
        </p:spPr>
        <p:txBody>
          <a:bodyPr lIns="182880" tIns="146304" rIns="182880" bIns="146304" anchor="b"/>
          <a:lstStyle>
            <a:lvl1pPr marL="0" indent="0" algn="l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440733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171738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731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7315200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01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73151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" y="3410196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0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52364422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64912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3072531"/>
            <a:ext cx="5486399" cy="849463"/>
          </a:xfrm>
        </p:spPr>
        <p:txBody>
          <a:bodyPr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296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1315" y="0"/>
            <a:ext cx="6995160" cy="699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67950707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6500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4586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125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68308" y="479425"/>
            <a:ext cx="1448129" cy="310896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120871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4942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86" indent="0">
              <a:buNone/>
              <a:defRPr/>
            </a:lvl3pPr>
            <a:lvl4pPr marL="457170" indent="0">
              <a:buNone/>
              <a:defRPr/>
            </a:lvl4pPr>
            <a:lvl5pPr marL="68575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1203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1" y="1212850"/>
            <a:ext cx="5486399" cy="19141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5" indent="0">
              <a:buNone/>
              <a:tabLst/>
              <a:defRPr sz="2000"/>
            </a:lvl3pPr>
            <a:lvl4pPr marL="460257" indent="0">
              <a:buNone/>
              <a:defRPr/>
            </a:lvl4pPr>
            <a:lvl5pPr marL="6856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1" y="1212850"/>
            <a:ext cx="5486399" cy="19141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15" indent="0">
              <a:buNone/>
              <a:tabLst/>
              <a:defRPr sz="2000"/>
            </a:lvl3pPr>
            <a:lvl4pPr marL="460257" indent="0">
              <a:buNone/>
              <a:defRPr/>
            </a:lvl4pPr>
            <a:lvl5pPr marL="685624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57341" y="6697790"/>
            <a:ext cx="3521798" cy="16126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8" spc="150" dirty="0">
                <a:gradFill>
                  <a:gsLst>
                    <a:gs pos="0">
                      <a:prstClr val="black">
                        <a:alpha val="50000"/>
                      </a:prstClr>
                    </a:gs>
                    <a:gs pos="86000">
                      <a:prstClr val="black">
                        <a:alpha val="50000"/>
                      </a:prst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09932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5985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13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4156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012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741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52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020720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80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50605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837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4804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8182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91110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85581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6359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333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28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106765978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700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4304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1365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03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615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17129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1688724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26957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573" y="372394"/>
            <a:ext cx="11148894" cy="1351952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573" y="1861968"/>
            <a:ext cx="11148894" cy="4437962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557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0" y="1743775"/>
            <a:ext cx="10726460" cy="2909528"/>
          </a:xfrm>
        </p:spPr>
        <p:txBody>
          <a:bodyPr anchor="b"/>
          <a:lstStyle>
            <a:lvl1pPr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0" y="4680828"/>
            <a:ext cx="10726460" cy="1530052"/>
          </a:xfrm>
        </p:spPr>
        <p:txBody>
          <a:bodyPr/>
          <a:lstStyle>
            <a:lvl1pPr marL="0" indent="0">
              <a:buNone/>
              <a:defRPr sz="2448">
                <a:solidFill>
                  <a:schemeClr val="tx1">
                    <a:tint val="75000"/>
                  </a:schemeClr>
                </a:solidFill>
              </a:defRPr>
            </a:lvl1pPr>
            <a:lvl2pPr marL="466298" indent="0">
              <a:buNone/>
              <a:defRPr sz="2040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3172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5008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5965" y="1861968"/>
            <a:ext cx="5285502" cy="4437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85001215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7" y="372394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628" y="1714631"/>
            <a:ext cx="5261211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628" y="2554944"/>
            <a:ext cx="5261211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122" cy="840314"/>
          </a:xfrm>
        </p:spPr>
        <p:txBody>
          <a:bodyPr anchor="b"/>
          <a:lstStyle>
            <a:lvl1pPr marL="0" indent="0">
              <a:buNone/>
              <a:defRPr sz="2448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4"/>
            <a:ext cx="5287122" cy="37579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868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831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885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5319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628" y="466302"/>
            <a:ext cx="4011087" cy="1632056"/>
          </a:xfrm>
        </p:spPr>
        <p:txBody>
          <a:bodyPr anchor="b"/>
          <a:lstStyle>
            <a:lvl1pPr>
              <a:defRPr sz="3264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122" y="1007083"/>
            <a:ext cx="6295965" cy="4970646"/>
          </a:xfrm>
        </p:spPr>
        <p:txBody>
          <a:bodyPr/>
          <a:lstStyle>
            <a:lvl1pPr marL="0" indent="0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628" y="2098357"/>
            <a:ext cx="4011087" cy="3887467"/>
          </a:xfrm>
        </p:spPr>
        <p:txBody>
          <a:bodyPr/>
          <a:lstStyle>
            <a:lvl1pPr marL="0" indent="0">
              <a:buNone/>
              <a:defRPr sz="1632"/>
            </a:lvl1pPr>
            <a:lvl2pPr marL="466298" indent="0">
              <a:buNone/>
              <a:defRPr sz="1428"/>
            </a:lvl2pPr>
            <a:lvl3pPr marL="932597" indent="0">
              <a:buNone/>
              <a:defRPr sz="1224"/>
            </a:lvl3pPr>
            <a:lvl4pPr marL="1398895" indent="0">
              <a:buNone/>
              <a:defRPr sz="1020"/>
            </a:lvl4pPr>
            <a:lvl5pPr marL="1865193" indent="0">
              <a:buNone/>
              <a:defRPr sz="1020"/>
            </a:lvl5pPr>
            <a:lvl6pPr marL="2331491" indent="0">
              <a:buNone/>
              <a:defRPr sz="1020"/>
            </a:lvl6pPr>
            <a:lvl7pPr marL="2797790" indent="0">
              <a:buNone/>
              <a:defRPr sz="1020"/>
            </a:lvl7pPr>
            <a:lvl8pPr marL="3264088" indent="0">
              <a:buNone/>
              <a:defRPr sz="1020"/>
            </a:lvl8pPr>
            <a:lvl9pPr marL="3730386" indent="0">
              <a:buNone/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21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740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9852" y="372394"/>
            <a:ext cx="2681615" cy="592753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8" y="372394"/>
            <a:ext cx="7889389" cy="59275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40D46A22-C55E-449F-AA2E-4C6A86A12471}" type="datetimeFigureOut">
              <a:rPr lang="en-US" smtClean="0"/>
              <a:t>7/25/2017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14960D2B-763F-4A1B-9395-8972ED16B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0102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" y="0"/>
            <a:ext cx="12436475" cy="69945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7" dirty="0"/>
          </a:p>
        </p:txBody>
      </p:sp>
    </p:spTree>
    <p:extLst>
      <p:ext uri="{BB962C8B-B14F-4D97-AF65-F5344CB8AC3E}">
        <p14:creationId xmlns:p14="http://schemas.microsoft.com/office/powerpoint/2010/main" val="202484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9" t="25612" r="71112" b="37624"/>
          <a:stretch/>
        </p:blipFill>
        <p:spPr>
          <a:xfrm>
            <a:off x="-1154222" y="-160003"/>
            <a:ext cx="15376520" cy="7295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5008" y="2203688"/>
            <a:ext cx="10726460" cy="1351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AFBCFA76-A401-45D4-A3B8-5B9C47FBD981}" type="datetimeFigureOut">
              <a:rPr lang="en-US" smtClean="0"/>
              <a:pPr/>
              <a:t>7/25/2017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/>
          <a:lstStyle/>
          <a:p>
            <a:fld id="{6ACBD0B2-045C-43C9-93B3-9B0A263FE4F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41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6131212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418866" y="6697627"/>
            <a:ext cx="3598742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8453149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slideLayout" Target="../slideLayouts/slideLayout78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7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9" r:id="rId1"/>
    <p:sldLayoutId id="2147484388" r:id="rId2"/>
    <p:sldLayoutId id="2147484470" r:id="rId3"/>
    <p:sldLayoutId id="2147484471" r:id="rId4"/>
    <p:sldLayoutId id="2147484390" r:id="rId5"/>
    <p:sldLayoutId id="2147484392" r:id="rId6"/>
    <p:sldLayoutId id="2147484394" r:id="rId7"/>
    <p:sldLayoutId id="2147484396" r:id="rId8"/>
    <p:sldLayoutId id="2147484397" r:id="rId9"/>
    <p:sldLayoutId id="2147484398" r:id="rId10"/>
    <p:sldLayoutId id="2147484399" r:id="rId11"/>
    <p:sldLayoutId id="2147484400" r:id="rId12"/>
    <p:sldLayoutId id="2147484401" r:id="rId13"/>
    <p:sldLayoutId id="2147484403" r:id="rId14"/>
    <p:sldLayoutId id="2147484464" r:id="rId15"/>
    <p:sldLayoutId id="2147484404" r:id="rId16"/>
    <p:sldLayoutId id="2147484405" r:id="rId17"/>
    <p:sldLayoutId id="2147484407" r:id="rId18"/>
    <p:sldLayoutId id="2147484409" r:id="rId19"/>
    <p:sldLayoutId id="2147484410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32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79" r:id="rId1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2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81" r:id="rId1"/>
    <p:sldLayoutId id="2147484482" r:id="rId2"/>
    <p:sldLayoutId id="2147484483" r:id="rId3"/>
    <p:sldLayoutId id="2147484484" r:id="rId4"/>
    <p:sldLayoutId id="2147484485" r:id="rId5"/>
    <p:sldLayoutId id="2147484486" r:id="rId6"/>
    <p:sldLayoutId id="2147484487" r:id="rId7"/>
    <p:sldLayoutId id="2147484488" r:id="rId8"/>
    <p:sldLayoutId id="2147484489" r:id="rId9"/>
    <p:sldLayoutId id="2147484490" r:id="rId10"/>
    <p:sldLayoutId id="2147484491" r:id="rId11"/>
    <p:sldLayoutId id="2147484492" r:id="rId12"/>
    <p:sldLayoutId id="2147484493" r:id="rId13"/>
    <p:sldLayoutId id="2147484494" r:id="rId14"/>
    <p:sldLayoutId id="2147484495" r:id="rId15"/>
    <p:sldLayoutId id="2147484496" r:id="rId16"/>
    <p:sldLayoutId id="2147484497" r:id="rId17"/>
    <p:sldLayoutId id="2147484498" r:id="rId18"/>
    <p:sldLayoutId id="2147484499" r:id="rId19"/>
    <p:sldLayoutId id="2147484500" r:id="rId20"/>
    <p:sldLayoutId id="2147484501" r:id="rId21"/>
    <p:sldLayoutId id="2147484502" r:id="rId22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F0A64F4F-C3FD-4B07-8005-E28FB117560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fld id="{07719076-B1CF-409C-978B-753F218D81C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432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4" r:id="rId1"/>
    <p:sldLayoutId id="2147484505" r:id="rId2"/>
    <p:sldLayoutId id="2147484506" r:id="rId3"/>
    <p:sldLayoutId id="2147484507" r:id="rId4"/>
    <p:sldLayoutId id="2147484508" r:id="rId5"/>
    <p:sldLayoutId id="2147484509" r:id="rId6"/>
    <p:sldLayoutId id="2147484510" r:id="rId7"/>
    <p:sldLayoutId id="2147484511" r:id="rId8"/>
    <p:sldLayoutId id="2147484512" r:id="rId9"/>
    <p:sldLayoutId id="2147484513" r:id="rId10"/>
    <p:sldLayoutId id="2147484514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Segoe UI" panose="020B0502040204020203" pitchFamily="34" charset="0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" panose="020B0502040204020203" pitchFamily="34" charset="0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008" y="372394"/>
            <a:ext cx="10726460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5008" y="1861968"/>
            <a:ext cx="10726460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008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1EFD8-0A7B-44AE-BC7B-4868FDA8359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7/25/2017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19583" y="6482889"/>
            <a:ext cx="4197310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83260" y="6482889"/>
            <a:ext cx="2798207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46A10-5272-42DB-956B-2A12568BF81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485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6" r:id="rId1"/>
    <p:sldLayoutId id="2147484517" r:id="rId2"/>
    <p:sldLayoutId id="2147484518" r:id="rId3"/>
    <p:sldLayoutId id="2147484519" r:id="rId4"/>
    <p:sldLayoutId id="2147484520" r:id="rId5"/>
    <p:sldLayoutId id="2147484521" r:id="rId6"/>
    <p:sldLayoutId id="2147484522" r:id="rId7"/>
    <p:sldLayoutId id="2147484523" r:id="rId8"/>
    <p:sldLayoutId id="2147484524" r:id="rId9"/>
    <p:sldLayoutId id="2147484525" r:id="rId10"/>
    <p:sldLayoutId id="2147484526" r:id="rId11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+mn-lt"/>
          <a:ea typeface="+mn-ea"/>
          <a:cs typeface="+mn-cs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055" y="372394"/>
            <a:ext cx="11162413" cy="1351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055" y="1861968"/>
            <a:ext cx="11162413" cy="443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84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8" r:id="rId1"/>
    <p:sldLayoutId id="2147484529" r:id="rId2"/>
    <p:sldLayoutId id="2147484530" r:id="rId3"/>
    <p:sldLayoutId id="2147484531" r:id="rId4"/>
    <p:sldLayoutId id="2147484532" r:id="rId5"/>
    <p:sldLayoutId id="2147484533" r:id="rId6"/>
    <p:sldLayoutId id="2147484534" r:id="rId7"/>
    <p:sldLayoutId id="2147484535" r:id="rId8"/>
    <p:sldLayoutId id="2147484536" r:id="rId9"/>
    <p:sldLayoutId id="2147484537" r:id="rId10"/>
    <p:sldLayoutId id="2147484538" r:id="rId11"/>
    <p:sldLayoutId id="2147484539" r:id="rId12"/>
    <p:sldLayoutId id="2147484540" r:id="rId13"/>
  </p:sldLayoutIdLst>
  <p:txStyles>
    <p:titleStyle>
      <a:lvl1pPr algn="l" defTabSz="932597" rtl="0" eaLnBrk="1" latinLnBrk="0" hangingPunct="1">
        <a:lnSpc>
          <a:spcPct val="90000"/>
        </a:lnSpc>
        <a:spcBef>
          <a:spcPct val="0"/>
        </a:spcBef>
        <a:buNone/>
        <a:defRPr sz="4488" kern="1200">
          <a:solidFill>
            <a:schemeClr val="tx1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33149" indent="-233149" algn="l" defTabSz="932597" rtl="0" eaLnBrk="1" latinLnBrk="0" hangingPunct="1">
        <a:lnSpc>
          <a:spcPct val="90000"/>
        </a:lnSpc>
        <a:spcBef>
          <a:spcPts val="1020"/>
        </a:spcBef>
        <a:buFont typeface="Arial" panose="020B0604020202020204" pitchFamily="34" charset="0"/>
        <a:buChar char="•"/>
        <a:defRPr sz="2856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9944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448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65746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32044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98342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64641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3030939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497237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963535" indent="-233149" algn="l" defTabSz="932597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9.emf"/><Relationship Id="rId5" Type="http://schemas.openxmlformats.org/officeDocument/2006/relationships/image" Target="../media/image18.gi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deploywhitepaper" TargetMode="External"/><Relationship Id="rId2" Type="http://schemas.openxmlformats.org/officeDocument/2006/relationships/hyperlink" Target="https://aka.ms/usingpbiworkspaces" TargetMode="Externa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pbisecuritywhitepaper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4" Type="http://schemas.openxmlformats.org/officeDocument/2006/relationships/hyperlink" Target="http://www.b-eye-network.com/blogs/eckerson/archives/2013/03/a_guide_for_bi.php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Relationship Id="rId5" Type="http://schemas.openxmlformats.org/officeDocument/2006/relationships/hyperlink" Target="https://powerbi.microsoft.com/en-us/documentation/powerbi-admin-governance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for Enterprise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Mike Davison</a:t>
            </a:r>
          </a:p>
          <a:p>
            <a:r>
              <a:rPr lang="en-US" dirty="0"/>
              <a:t>MTC Data Architect - Toronto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BA322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450B681-67EF-4A70-A743-C7178FA74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7298460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08" y="176948"/>
            <a:ext cx="11832405" cy="669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627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2" y="-1"/>
            <a:ext cx="12434711" cy="121317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9562" tIns="466302" rIns="466302" rtlCol="0" anchor="ctr"/>
          <a:lstStyle/>
          <a:p>
            <a:pPr defTabSz="932597"/>
            <a:endParaRPr lang="en-US" sz="5507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75482" y="295730"/>
            <a:ext cx="11887878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/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Example</a:t>
            </a:r>
            <a:endParaRPr lang="en-US" sz="6119" spc="-104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Can 2"/>
          <p:cNvSpPr/>
          <p:nvPr/>
        </p:nvSpPr>
        <p:spPr>
          <a:xfrm>
            <a:off x="618677" y="4223194"/>
            <a:ext cx="480726" cy="431169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Can 11"/>
          <p:cNvSpPr/>
          <p:nvPr/>
        </p:nvSpPr>
        <p:spPr>
          <a:xfrm>
            <a:off x="947432" y="4393867"/>
            <a:ext cx="423306" cy="379669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9681" y="4742911"/>
            <a:ext cx="1319704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Data Warehouse &amp;</a:t>
            </a:r>
            <a:br>
              <a:rPr lang="en-US" sz="1122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App Databases</a:t>
            </a:r>
          </a:p>
        </p:txBody>
      </p:sp>
      <p:sp>
        <p:nvSpPr>
          <p:cNvPr id="5" name="Cube 4"/>
          <p:cNvSpPr/>
          <p:nvPr/>
        </p:nvSpPr>
        <p:spPr>
          <a:xfrm>
            <a:off x="555012" y="5429666"/>
            <a:ext cx="422538" cy="412964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45418" y="2768417"/>
            <a:ext cx="1326243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Big Data/Data Lake</a:t>
            </a:r>
          </a:p>
        </p:txBody>
      </p:sp>
      <p:sp>
        <p:nvSpPr>
          <p:cNvPr id="48" name="Cube 47"/>
          <p:cNvSpPr/>
          <p:nvPr/>
        </p:nvSpPr>
        <p:spPr>
          <a:xfrm>
            <a:off x="850122" y="5647588"/>
            <a:ext cx="446173" cy="453351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83149" y="6133648"/>
            <a:ext cx="1367117" cy="4463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Analysis Services</a:t>
            </a:r>
          </a:p>
          <a:p>
            <a:pPr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BI Semantic Models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3842" y="3656336"/>
            <a:ext cx="1735061" cy="446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Cloud Apps, Streams </a:t>
            </a:r>
            <a:br>
              <a:rPr lang="en-US" sz="1122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&amp; IoT 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7754" y="1752679"/>
            <a:ext cx="964927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Data Sources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73282" y="1166201"/>
            <a:ext cx="1673967" cy="167396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130796" y="2438321"/>
            <a:ext cx="1803638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Data Governance Stewards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4">
            <a:grayscl/>
          </a:blip>
          <a:srcRect l="31454"/>
          <a:stretch/>
        </p:blipFill>
        <p:spPr>
          <a:xfrm>
            <a:off x="6720561" y="4347511"/>
            <a:ext cx="2648854" cy="257846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27237" y="6594237"/>
            <a:ext cx="1396545" cy="27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122" dirty="0">
                <a:solidFill>
                  <a:prstClr val="black"/>
                </a:solidFill>
                <a:latin typeface="Calibri" panose="020F0502020204030204"/>
              </a:rPr>
              <a:t>Self-Service BI Users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2900552" y="2752753"/>
            <a:ext cx="2174908" cy="80596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Security, Roles, Data Sources, Data Catalog, Master Data Version Control and Audit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2887676" y="3713318"/>
            <a:ext cx="2174908" cy="982985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Approved Secure Shared </a:t>
            </a:r>
            <a:br>
              <a:rPr lang="en-US" sz="1122" b="1" dirty="0">
                <a:solidFill>
                  <a:prstClr val="white"/>
                </a:solidFill>
                <a:latin typeface="Calibri" panose="020F0502020204030204"/>
              </a:rPr>
            </a:br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Data Sources, Datasets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via Enterprise Data Gateway and/or Content Packs</a:t>
            </a:r>
          </a:p>
        </p:txBody>
      </p:sp>
      <p:sp>
        <p:nvSpPr>
          <p:cNvPr id="91" name="Rounded Rectangle 90"/>
          <p:cNvSpPr/>
          <p:nvPr/>
        </p:nvSpPr>
        <p:spPr>
          <a:xfrm>
            <a:off x="5147977" y="4542565"/>
            <a:ext cx="974638" cy="6976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Approval Workflow to Deploy</a:t>
            </a:r>
          </a:p>
        </p:txBody>
      </p:sp>
      <p:sp>
        <p:nvSpPr>
          <p:cNvPr id="92" name="Oval 91"/>
          <p:cNvSpPr/>
          <p:nvPr/>
        </p:nvSpPr>
        <p:spPr>
          <a:xfrm>
            <a:off x="323676" y="1710574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93" name="Oval 92"/>
          <p:cNvSpPr/>
          <p:nvPr/>
        </p:nvSpPr>
        <p:spPr>
          <a:xfrm>
            <a:off x="2591777" y="2517068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2</a:t>
            </a:r>
          </a:p>
        </p:txBody>
      </p:sp>
      <p:sp>
        <p:nvSpPr>
          <p:cNvPr id="94" name="Oval 93"/>
          <p:cNvSpPr/>
          <p:nvPr/>
        </p:nvSpPr>
        <p:spPr>
          <a:xfrm>
            <a:off x="2589959" y="3599479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3</a:t>
            </a:r>
          </a:p>
        </p:txBody>
      </p:sp>
      <p:sp>
        <p:nvSpPr>
          <p:cNvPr id="96" name="Oval 95"/>
          <p:cNvSpPr/>
          <p:nvPr/>
        </p:nvSpPr>
        <p:spPr>
          <a:xfrm>
            <a:off x="4937261" y="4957972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5</a:t>
            </a:r>
          </a:p>
        </p:txBody>
      </p:sp>
      <p:cxnSp>
        <p:nvCxnSpPr>
          <p:cNvPr id="97" name="Elbow Connector 96"/>
          <p:cNvCxnSpPr>
            <a:stCxn id="91" idx="0"/>
          </p:cNvCxnSpPr>
          <p:nvPr/>
        </p:nvCxnSpPr>
        <p:spPr>
          <a:xfrm rot="16200000" flipV="1">
            <a:off x="3923690" y="2830958"/>
            <a:ext cx="2900490" cy="522722"/>
          </a:xfrm>
          <a:prstGeom prst="bentConnector2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4821634" y="1756274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6</a:t>
            </a:r>
          </a:p>
        </p:txBody>
      </p:sp>
      <p:sp>
        <p:nvSpPr>
          <p:cNvPr id="102" name="Oval 101"/>
          <p:cNvSpPr/>
          <p:nvPr/>
        </p:nvSpPr>
        <p:spPr>
          <a:xfrm>
            <a:off x="5985040" y="3844954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7</a:t>
            </a:r>
          </a:p>
        </p:txBody>
      </p:sp>
      <p:sp>
        <p:nvSpPr>
          <p:cNvPr id="103" name="Rounded Rectangle 102"/>
          <p:cNvSpPr/>
          <p:nvPr/>
        </p:nvSpPr>
        <p:spPr>
          <a:xfrm>
            <a:off x="6924977" y="1422254"/>
            <a:ext cx="2174908" cy="303834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932597"/>
            <a:endParaRPr lang="en-US" sz="1122" b="1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932597"/>
            <a:endParaRPr lang="en-US" sz="1122" b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6948492" y="2296933"/>
            <a:ext cx="2162031" cy="185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Organizational Content Packs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Shared Data Sources 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Shared Datasets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Shared Data Models</a:t>
            </a:r>
          </a:p>
          <a:p>
            <a:pPr algn="ctr" defTabSz="932597"/>
            <a:endParaRPr lang="en-US" sz="1122" b="1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Reports and Dashboards</a:t>
            </a:r>
          </a:p>
          <a:p>
            <a:pPr algn="ctr" defTabSz="932597"/>
            <a:endParaRPr lang="en-US" sz="1122" b="1" dirty="0">
              <a:solidFill>
                <a:prstClr val="white"/>
              </a:solidFill>
              <a:latin typeface="Calibri" panose="020F0502020204030204"/>
            </a:endParaRP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Groups Workspaces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OneDrive for Business</a:t>
            </a:r>
          </a:p>
          <a:p>
            <a:pPr algn="ctr" defTabSz="932597"/>
            <a:r>
              <a:rPr lang="en-US" sz="1122" b="1" dirty="0">
                <a:solidFill>
                  <a:prstClr val="white"/>
                </a:solidFill>
                <a:latin typeface="Calibri" panose="020F0502020204030204"/>
              </a:rPr>
              <a:t>SharePoint Lists</a:t>
            </a:r>
          </a:p>
        </p:txBody>
      </p:sp>
      <p:sp>
        <p:nvSpPr>
          <p:cNvPr id="115" name="Oval 114"/>
          <p:cNvSpPr/>
          <p:nvPr/>
        </p:nvSpPr>
        <p:spPr>
          <a:xfrm>
            <a:off x="7534701" y="4764115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8</a:t>
            </a:r>
          </a:p>
        </p:txBody>
      </p:sp>
      <p:cxnSp>
        <p:nvCxnSpPr>
          <p:cNvPr id="118" name="Elbow Connector 117"/>
          <p:cNvCxnSpPr>
            <a:stCxn id="91" idx="3"/>
            <a:endCxn id="103" idx="1"/>
          </p:cNvCxnSpPr>
          <p:nvPr/>
        </p:nvCxnSpPr>
        <p:spPr>
          <a:xfrm flipV="1">
            <a:off x="6122615" y="2941426"/>
            <a:ext cx="802362" cy="1949978"/>
          </a:xfrm>
          <a:prstGeom prst="bentConnector3">
            <a:avLst>
              <a:gd name="adj1" fmla="val 50000"/>
            </a:avLst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endCxn id="103" idx="2"/>
          </p:cNvCxnSpPr>
          <p:nvPr/>
        </p:nvCxnSpPr>
        <p:spPr>
          <a:xfrm flipV="1">
            <a:off x="8012431" y="4460597"/>
            <a:ext cx="0" cy="1093753"/>
          </a:xfrm>
          <a:prstGeom prst="straightConnector1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7" name="Group 136"/>
          <p:cNvGrpSpPr/>
          <p:nvPr/>
        </p:nvGrpSpPr>
        <p:grpSpPr>
          <a:xfrm>
            <a:off x="7112262" y="1679251"/>
            <a:ext cx="1826366" cy="403612"/>
            <a:chOff x="7852358" y="2355536"/>
            <a:chExt cx="1790717" cy="395734"/>
          </a:xfrm>
        </p:grpSpPr>
        <p:sp>
          <p:nvSpPr>
            <p:cNvPr id="104" name="Freeform 103"/>
            <p:cNvSpPr/>
            <p:nvPr/>
          </p:nvSpPr>
          <p:spPr bwMode="auto">
            <a:xfrm>
              <a:off x="7852358" y="2355536"/>
              <a:ext cx="361550" cy="382126"/>
            </a:xfrm>
            <a:custGeom>
              <a:avLst/>
              <a:gdLst>
                <a:gd name="connsiteX0" fmla="*/ 391886 w 6079389"/>
                <a:gd name="connsiteY0" fmla="*/ 3446312 h 6425371"/>
                <a:gd name="connsiteX1" fmla="*/ 783772 w 6079389"/>
                <a:gd name="connsiteY1" fmla="*/ 3838198 h 6425371"/>
                <a:gd name="connsiteX2" fmla="*/ 783771 w 6079389"/>
                <a:gd name="connsiteY2" fmla="*/ 4814284 h 6425371"/>
                <a:gd name="connsiteX3" fmla="*/ 391885 w 6079389"/>
                <a:gd name="connsiteY3" fmla="*/ 5206170 h 6425371"/>
                <a:gd name="connsiteX4" fmla="*/ 391886 w 6079389"/>
                <a:gd name="connsiteY4" fmla="*/ 5206169 h 6425371"/>
                <a:gd name="connsiteX5" fmla="*/ 0 w 6079389"/>
                <a:gd name="connsiteY5" fmla="*/ 4814283 h 6425371"/>
                <a:gd name="connsiteX6" fmla="*/ 0 w 6079389"/>
                <a:gd name="connsiteY6" fmla="*/ 3838198 h 6425371"/>
                <a:gd name="connsiteX7" fmla="*/ 391886 w 6079389"/>
                <a:gd name="connsiteY7" fmla="*/ 3446312 h 6425371"/>
                <a:gd name="connsiteX8" fmla="*/ 1531258 w 6079389"/>
                <a:gd name="connsiteY8" fmla="*/ 3090714 h 6425371"/>
                <a:gd name="connsiteX9" fmla="*/ 1923144 w 6079389"/>
                <a:gd name="connsiteY9" fmla="*/ 3482600 h 6425371"/>
                <a:gd name="connsiteX10" fmla="*/ 1923143 w 6079389"/>
                <a:gd name="connsiteY10" fmla="*/ 5169881 h 6425371"/>
                <a:gd name="connsiteX11" fmla="*/ 1531257 w 6079389"/>
                <a:gd name="connsiteY11" fmla="*/ 5561767 h 6425371"/>
                <a:gd name="connsiteX12" fmla="*/ 1531258 w 6079389"/>
                <a:gd name="connsiteY12" fmla="*/ 5561766 h 6425371"/>
                <a:gd name="connsiteX13" fmla="*/ 1139372 w 6079389"/>
                <a:gd name="connsiteY13" fmla="*/ 5169880 h 6425371"/>
                <a:gd name="connsiteX14" fmla="*/ 1139372 w 6079389"/>
                <a:gd name="connsiteY14" fmla="*/ 3482600 h 6425371"/>
                <a:gd name="connsiteX15" fmla="*/ 1531258 w 6079389"/>
                <a:gd name="connsiteY15" fmla="*/ 3090714 h 6425371"/>
                <a:gd name="connsiteX16" fmla="*/ 2670630 w 6079389"/>
                <a:gd name="connsiteY16" fmla="*/ 2655284 h 6425371"/>
                <a:gd name="connsiteX17" fmla="*/ 3062516 w 6079389"/>
                <a:gd name="connsiteY17" fmla="*/ 3047170 h 6425371"/>
                <a:gd name="connsiteX18" fmla="*/ 3062515 w 6079389"/>
                <a:gd name="connsiteY18" fmla="*/ 5605309 h 6425371"/>
                <a:gd name="connsiteX19" fmla="*/ 2670629 w 6079389"/>
                <a:gd name="connsiteY19" fmla="*/ 5997195 h 6425371"/>
                <a:gd name="connsiteX20" fmla="*/ 2670630 w 6079389"/>
                <a:gd name="connsiteY20" fmla="*/ 5997194 h 6425371"/>
                <a:gd name="connsiteX21" fmla="*/ 2278744 w 6079389"/>
                <a:gd name="connsiteY21" fmla="*/ 5605308 h 6425371"/>
                <a:gd name="connsiteX22" fmla="*/ 2278744 w 6079389"/>
                <a:gd name="connsiteY22" fmla="*/ 3047170 h 6425371"/>
                <a:gd name="connsiteX23" fmla="*/ 2670630 w 6079389"/>
                <a:gd name="connsiteY23" fmla="*/ 2655284 h 6425371"/>
                <a:gd name="connsiteX24" fmla="*/ 3810002 w 6079389"/>
                <a:gd name="connsiteY24" fmla="*/ 2227106 h 6425371"/>
                <a:gd name="connsiteX25" fmla="*/ 4201888 w 6079389"/>
                <a:gd name="connsiteY25" fmla="*/ 2618992 h 6425371"/>
                <a:gd name="connsiteX26" fmla="*/ 4201887 w 6079389"/>
                <a:gd name="connsiteY26" fmla="*/ 6033485 h 6425371"/>
                <a:gd name="connsiteX27" fmla="*/ 3810001 w 6079389"/>
                <a:gd name="connsiteY27" fmla="*/ 6425371 h 6425371"/>
                <a:gd name="connsiteX28" fmla="*/ 3810002 w 6079389"/>
                <a:gd name="connsiteY28" fmla="*/ 6425370 h 6425371"/>
                <a:gd name="connsiteX29" fmla="*/ 3418116 w 6079389"/>
                <a:gd name="connsiteY29" fmla="*/ 6033484 h 6425371"/>
                <a:gd name="connsiteX30" fmla="*/ 3418116 w 6079389"/>
                <a:gd name="connsiteY30" fmla="*/ 2618992 h 6425371"/>
                <a:gd name="connsiteX31" fmla="*/ 3810002 w 6079389"/>
                <a:gd name="connsiteY31" fmla="*/ 2227106 h 6425371"/>
                <a:gd name="connsiteX32" fmla="*/ 808679 w 6079389"/>
                <a:gd name="connsiteY32" fmla="*/ 1114 h 6425371"/>
                <a:gd name="connsiteX33" fmla="*/ 926895 w 6079389"/>
                <a:gd name="connsiteY33" fmla="*/ 20551 h 6425371"/>
                <a:gd name="connsiteX34" fmla="*/ 5587189 w 6079389"/>
                <a:gd name="connsiteY34" fmla="*/ 1434210 h 6425371"/>
                <a:gd name="connsiteX35" fmla="*/ 6069794 w 6079389"/>
                <a:gd name="connsiteY35" fmla="*/ 1993544 h 6425371"/>
                <a:gd name="connsiteX36" fmla="*/ 6079389 w 6079389"/>
                <a:gd name="connsiteY36" fmla="*/ 5307043 h 6425371"/>
                <a:gd name="connsiteX37" fmla="*/ 5810258 w 6079389"/>
                <a:gd name="connsiteY37" fmla="*/ 5768485 h 6425371"/>
                <a:gd name="connsiteX38" fmla="*/ 5345135 w 6079389"/>
                <a:gd name="connsiteY38" fmla="*/ 5858727 h 6425371"/>
                <a:gd name="connsiteX39" fmla="*/ 5219433 w 6079389"/>
                <a:gd name="connsiteY39" fmla="*/ 5835161 h 6425371"/>
                <a:gd name="connsiteX40" fmla="*/ 4766077 w 6079389"/>
                <a:gd name="connsiteY40" fmla="*/ 5678449 h 6425371"/>
                <a:gd name="connsiteX41" fmla="*/ 4668743 w 6079389"/>
                <a:gd name="connsiteY41" fmla="*/ 5478276 h 6425371"/>
                <a:gd name="connsiteX42" fmla="*/ 4868916 w 6079389"/>
                <a:gd name="connsiteY42" fmla="*/ 5380942 h 6425371"/>
                <a:gd name="connsiteX43" fmla="*/ 5322272 w 6079389"/>
                <a:gd name="connsiteY43" fmla="*/ 5537654 h 6425371"/>
                <a:gd name="connsiteX44" fmla="*/ 5612887 w 6079389"/>
                <a:gd name="connsiteY44" fmla="*/ 5536560 h 6425371"/>
                <a:gd name="connsiteX45" fmla="*/ 5783942 w 6079389"/>
                <a:gd name="connsiteY45" fmla="*/ 5264226 h 6425371"/>
                <a:gd name="connsiteX46" fmla="*/ 5787925 w 6079389"/>
                <a:gd name="connsiteY46" fmla="*/ 1967172 h 6425371"/>
                <a:gd name="connsiteX47" fmla="*/ 5502375 w 6079389"/>
                <a:gd name="connsiteY47" fmla="*/ 1733625 h 6425371"/>
                <a:gd name="connsiteX48" fmla="*/ 769189 w 6079389"/>
                <a:gd name="connsiteY48" fmla="*/ 311225 h 6425371"/>
                <a:gd name="connsiteX49" fmla="*/ 486578 w 6079389"/>
                <a:gd name="connsiteY49" fmla="*/ 541560 h 6425371"/>
                <a:gd name="connsiteX50" fmla="*/ 481719 w 6079389"/>
                <a:gd name="connsiteY50" fmla="*/ 589762 h 6425371"/>
                <a:gd name="connsiteX51" fmla="*/ 480717 w 6079389"/>
                <a:gd name="connsiteY51" fmla="*/ 589762 h 6425371"/>
                <a:gd name="connsiteX52" fmla="*/ 480716 w 6079389"/>
                <a:gd name="connsiteY52" fmla="*/ 2839184 h 6425371"/>
                <a:gd name="connsiteX53" fmla="*/ 331070 w 6079389"/>
                <a:gd name="connsiteY53" fmla="*/ 2988830 h 6425371"/>
                <a:gd name="connsiteX54" fmla="*/ 331071 w 6079389"/>
                <a:gd name="connsiteY54" fmla="*/ 2988829 h 6425371"/>
                <a:gd name="connsiteX55" fmla="*/ 181425 w 6079389"/>
                <a:gd name="connsiteY55" fmla="*/ 2839183 h 6425371"/>
                <a:gd name="connsiteX56" fmla="*/ 181426 w 6079389"/>
                <a:gd name="connsiteY56" fmla="*/ 557970 h 6425371"/>
                <a:gd name="connsiteX57" fmla="*/ 182475 w 6079389"/>
                <a:gd name="connsiteY57" fmla="*/ 557970 h 6425371"/>
                <a:gd name="connsiteX58" fmla="*/ 182394 w 6079389"/>
                <a:gd name="connsiteY58" fmla="*/ 555809 h 6425371"/>
                <a:gd name="connsiteX59" fmla="*/ 201831 w 6079389"/>
                <a:gd name="connsiteY59" fmla="*/ 437593 h 6425371"/>
                <a:gd name="connsiteX60" fmla="*/ 808679 w 6079389"/>
                <a:gd name="connsiteY60" fmla="*/ 1114 h 642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079389" h="6425371">
                  <a:moveTo>
                    <a:pt x="391886" y="3446312"/>
                  </a:moveTo>
                  <a:cubicBezTo>
                    <a:pt x="608319" y="3446312"/>
                    <a:pt x="783772" y="3621765"/>
                    <a:pt x="783772" y="3838198"/>
                  </a:cubicBezTo>
                  <a:cubicBezTo>
                    <a:pt x="783772" y="4163560"/>
                    <a:pt x="783771" y="4488922"/>
                    <a:pt x="783771" y="4814284"/>
                  </a:cubicBezTo>
                  <a:cubicBezTo>
                    <a:pt x="783771" y="5030717"/>
                    <a:pt x="608318" y="5206170"/>
                    <a:pt x="391885" y="5206170"/>
                  </a:cubicBezTo>
                  <a:lnTo>
                    <a:pt x="391886" y="5206169"/>
                  </a:lnTo>
                  <a:cubicBezTo>
                    <a:pt x="175453" y="5206169"/>
                    <a:pt x="0" y="5030716"/>
                    <a:pt x="0" y="4814283"/>
                  </a:cubicBezTo>
                  <a:lnTo>
                    <a:pt x="0" y="3838198"/>
                  </a:lnTo>
                  <a:cubicBezTo>
                    <a:pt x="0" y="3621765"/>
                    <a:pt x="175453" y="3446312"/>
                    <a:pt x="391886" y="3446312"/>
                  </a:cubicBezTo>
                  <a:close/>
                  <a:moveTo>
                    <a:pt x="1531258" y="3090714"/>
                  </a:moveTo>
                  <a:cubicBezTo>
                    <a:pt x="1747691" y="3090714"/>
                    <a:pt x="1923144" y="3266167"/>
                    <a:pt x="1923144" y="3482600"/>
                  </a:cubicBezTo>
                  <a:cubicBezTo>
                    <a:pt x="1923144" y="4045027"/>
                    <a:pt x="1923143" y="4607454"/>
                    <a:pt x="1923143" y="5169881"/>
                  </a:cubicBezTo>
                  <a:cubicBezTo>
                    <a:pt x="1923143" y="5386314"/>
                    <a:pt x="1747690" y="5561767"/>
                    <a:pt x="1531257" y="5561767"/>
                  </a:cubicBezTo>
                  <a:lnTo>
                    <a:pt x="1531258" y="5561766"/>
                  </a:lnTo>
                  <a:cubicBezTo>
                    <a:pt x="1314825" y="5561766"/>
                    <a:pt x="1139372" y="5386313"/>
                    <a:pt x="1139372" y="5169880"/>
                  </a:cubicBezTo>
                  <a:lnTo>
                    <a:pt x="1139372" y="3482600"/>
                  </a:lnTo>
                  <a:cubicBezTo>
                    <a:pt x="1139372" y="3266167"/>
                    <a:pt x="1314825" y="3090714"/>
                    <a:pt x="1531258" y="3090714"/>
                  </a:cubicBezTo>
                  <a:close/>
                  <a:moveTo>
                    <a:pt x="2670630" y="2655284"/>
                  </a:moveTo>
                  <a:cubicBezTo>
                    <a:pt x="2887063" y="2655284"/>
                    <a:pt x="3062516" y="2830737"/>
                    <a:pt x="3062516" y="3047170"/>
                  </a:cubicBezTo>
                  <a:cubicBezTo>
                    <a:pt x="3062516" y="3899883"/>
                    <a:pt x="3062515" y="4752596"/>
                    <a:pt x="3062515" y="5605309"/>
                  </a:cubicBezTo>
                  <a:cubicBezTo>
                    <a:pt x="3062515" y="5821742"/>
                    <a:pt x="2887062" y="5997195"/>
                    <a:pt x="2670629" y="5997195"/>
                  </a:cubicBezTo>
                  <a:lnTo>
                    <a:pt x="2670630" y="5997194"/>
                  </a:lnTo>
                  <a:cubicBezTo>
                    <a:pt x="2454197" y="5997194"/>
                    <a:pt x="2278744" y="5821741"/>
                    <a:pt x="2278744" y="5605308"/>
                  </a:cubicBezTo>
                  <a:lnTo>
                    <a:pt x="2278744" y="3047170"/>
                  </a:lnTo>
                  <a:cubicBezTo>
                    <a:pt x="2278744" y="2830737"/>
                    <a:pt x="2454197" y="2655284"/>
                    <a:pt x="2670630" y="2655284"/>
                  </a:cubicBezTo>
                  <a:close/>
                  <a:moveTo>
                    <a:pt x="3810002" y="2227106"/>
                  </a:moveTo>
                  <a:cubicBezTo>
                    <a:pt x="4026435" y="2227106"/>
                    <a:pt x="4201888" y="2402559"/>
                    <a:pt x="4201888" y="2618992"/>
                  </a:cubicBezTo>
                  <a:cubicBezTo>
                    <a:pt x="4201888" y="3757156"/>
                    <a:pt x="4201887" y="4895321"/>
                    <a:pt x="4201887" y="6033485"/>
                  </a:cubicBezTo>
                  <a:cubicBezTo>
                    <a:pt x="4201887" y="6249918"/>
                    <a:pt x="4026434" y="6425371"/>
                    <a:pt x="3810001" y="6425371"/>
                  </a:cubicBezTo>
                  <a:lnTo>
                    <a:pt x="3810002" y="6425370"/>
                  </a:lnTo>
                  <a:cubicBezTo>
                    <a:pt x="3593569" y="6425370"/>
                    <a:pt x="3418116" y="6249917"/>
                    <a:pt x="3418116" y="6033484"/>
                  </a:cubicBezTo>
                  <a:lnTo>
                    <a:pt x="3418116" y="2618992"/>
                  </a:lnTo>
                  <a:cubicBezTo>
                    <a:pt x="3418116" y="2402559"/>
                    <a:pt x="3593569" y="2227106"/>
                    <a:pt x="3810002" y="2227106"/>
                  </a:cubicBezTo>
                  <a:close/>
                  <a:moveTo>
                    <a:pt x="808679" y="1114"/>
                  </a:moveTo>
                  <a:lnTo>
                    <a:pt x="926895" y="20551"/>
                  </a:lnTo>
                  <a:lnTo>
                    <a:pt x="5587189" y="1434210"/>
                  </a:lnTo>
                  <a:cubicBezTo>
                    <a:pt x="6049287" y="1575150"/>
                    <a:pt x="6072666" y="1832395"/>
                    <a:pt x="6069794" y="1993544"/>
                  </a:cubicBezTo>
                  <a:cubicBezTo>
                    <a:pt x="6059298" y="2680744"/>
                    <a:pt x="6071846" y="4619829"/>
                    <a:pt x="6079389" y="5307043"/>
                  </a:cubicBezTo>
                  <a:cubicBezTo>
                    <a:pt x="6079269" y="5510180"/>
                    <a:pt x="5961613" y="5663542"/>
                    <a:pt x="5810258" y="5768485"/>
                  </a:cubicBezTo>
                  <a:cubicBezTo>
                    <a:pt x="5671304" y="5864830"/>
                    <a:pt x="5503187" y="5895562"/>
                    <a:pt x="5345135" y="5858727"/>
                  </a:cubicBezTo>
                  <a:lnTo>
                    <a:pt x="5219433" y="5835161"/>
                  </a:lnTo>
                  <a:lnTo>
                    <a:pt x="4766077" y="5678449"/>
                  </a:lnTo>
                  <a:cubicBezTo>
                    <a:pt x="4683922" y="5650051"/>
                    <a:pt x="4640344" y="5560430"/>
                    <a:pt x="4668743" y="5478276"/>
                  </a:cubicBezTo>
                  <a:cubicBezTo>
                    <a:pt x="4697141" y="5396121"/>
                    <a:pt x="4786762" y="5352544"/>
                    <a:pt x="4868916" y="5380942"/>
                  </a:cubicBezTo>
                  <a:lnTo>
                    <a:pt x="5322272" y="5537654"/>
                  </a:lnTo>
                  <a:cubicBezTo>
                    <a:pt x="5411887" y="5562689"/>
                    <a:pt x="5526041" y="5599877"/>
                    <a:pt x="5612887" y="5536560"/>
                  </a:cubicBezTo>
                  <a:cubicBezTo>
                    <a:pt x="5699733" y="5473243"/>
                    <a:pt x="5776844" y="5376525"/>
                    <a:pt x="5783942" y="5264226"/>
                  </a:cubicBezTo>
                  <a:cubicBezTo>
                    <a:pt x="5785270" y="4165208"/>
                    <a:pt x="5786597" y="3066190"/>
                    <a:pt x="5787925" y="1967172"/>
                  </a:cubicBezTo>
                  <a:cubicBezTo>
                    <a:pt x="5773762" y="1849640"/>
                    <a:pt x="5704476" y="1802152"/>
                    <a:pt x="5502375" y="1733625"/>
                  </a:cubicBezTo>
                  <a:cubicBezTo>
                    <a:pt x="4665017" y="1449701"/>
                    <a:pt x="1605155" y="509902"/>
                    <a:pt x="769189" y="311225"/>
                  </a:cubicBezTo>
                  <a:cubicBezTo>
                    <a:pt x="629785" y="311225"/>
                    <a:pt x="513477" y="410108"/>
                    <a:pt x="486578" y="541560"/>
                  </a:cubicBezTo>
                  <a:lnTo>
                    <a:pt x="481719" y="589762"/>
                  </a:lnTo>
                  <a:lnTo>
                    <a:pt x="480717" y="589762"/>
                  </a:lnTo>
                  <a:cubicBezTo>
                    <a:pt x="480717" y="1339569"/>
                    <a:pt x="480716" y="2089377"/>
                    <a:pt x="480716" y="2839184"/>
                  </a:cubicBezTo>
                  <a:cubicBezTo>
                    <a:pt x="480716" y="2921831"/>
                    <a:pt x="413717" y="2988830"/>
                    <a:pt x="331070" y="2988830"/>
                  </a:cubicBezTo>
                  <a:lnTo>
                    <a:pt x="331071" y="2988829"/>
                  </a:lnTo>
                  <a:cubicBezTo>
                    <a:pt x="248424" y="2988829"/>
                    <a:pt x="181425" y="2921830"/>
                    <a:pt x="181425" y="2839183"/>
                  </a:cubicBezTo>
                  <a:cubicBezTo>
                    <a:pt x="181425" y="2078779"/>
                    <a:pt x="181426" y="1318374"/>
                    <a:pt x="181426" y="557970"/>
                  </a:cubicBezTo>
                  <a:lnTo>
                    <a:pt x="182475" y="557970"/>
                  </a:lnTo>
                  <a:cubicBezTo>
                    <a:pt x="182448" y="557250"/>
                    <a:pt x="182421" y="556529"/>
                    <a:pt x="182394" y="555809"/>
                  </a:cubicBezTo>
                  <a:cubicBezTo>
                    <a:pt x="184813" y="516583"/>
                    <a:pt x="191199" y="477016"/>
                    <a:pt x="201831" y="437593"/>
                  </a:cubicBezTo>
                  <a:cubicBezTo>
                    <a:pt x="276256" y="161632"/>
                    <a:pt x="534099" y="-15818"/>
                    <a:pt x="808679" y="1114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165619" y="2376424"/>
              <a:ext cx="1477456" cy="37484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32597"/>
              <a:r>
                <a:rPr lang="en-US" sz="1836" b="1" dirty="0">
                  <a:solidFill>
                    <a:prstClr val="black"/>
                  </a:solidFill>
                  <a:latin typeface="Calibri" panose="020F0502020204030204"/>
                </a:rPr>
                <a:t>PowerBI.com</a:t>
              </a:r>
              <a:endParaRPr lang="en-US" sz="1836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9466049" y="1944917"/>
            <a:ext cx="2500909" cy="387714"/>
            <a:chOff x="9151756" y="1419949"/>
            <a:chExt cx="2452094" cy="380146"/>
          </a:xfrm>
        </p:grpSpPr>
        <p:sp>
          <p:nvSpPr>
            <p:cNvPr id="140" name="Oval 139"/>
            <p:cNvSpPr/>
            <p:nvPr/>
          </p:nvSpPr>
          <p:spPr>
            <a:xfrm>
              <a:off x="9151756" y="1419949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9540465" y="1474779"/>
              <a:ext cx="2063385" cy="2650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Add New Reporting Data Source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9466049" y="2403883"/>
            <a:ext cx="2804807" cy="446397"/>
            <a:chOff x="9157729" y="1944468"/>
            <a:chExt cx="2750060" cy="437684"/>
          </a:xfrm>
        </p:grpSpPr>
        <p:sp>
          <p:nvSpPr>
            <p:cNvPr id="141" name="Oval 140"/>
            <p:cNvSpPr/>
            <p:nvPr/>
          </p:nvSpPr>
          <p:spPr>
            <a:xfrm>
              <a:off x="9157729" y="1975500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9564164" y="1944468"/>
              <a:ext cx="2343625" cy="43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Perform Data Source Security </a:t>
              </a:r>
              <a:b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and Governance Management Tasks</a:t>
              </a:r>
            </a:p>
          </p:txBody>
        </p:sp>
      </p:grpSp>
      <p:grpSp>
        <p:nvGrpSpPr>
          <p:cNvPr id="161" name="Group 160"/>
          <p:cNvGrpSpPr/>
          <p:nvPr/>
        </p:nvGrpSpPr>
        <p:grpSpPr>
          <a:xfrm>
            <a:off x="9466049" y="2914599"/>
            <a:ext cx="2889667" cy="446397"/>
            <a:chOff x="9151756" y="2429301"/>
            <a:chExt cx="2833264" cy="437684"/>
          </a:xfrm>
        </p:grpSpPr>
        <p:sp>
          <p:nvSpPr>
            <p:cNvPr id="142" name="Oval 141"/>
            <p:cNvSpPr/>
            <p:nvPr/>
          </p:nvSpPr>
          <p:spPr>
            <a:xfrm>
              <a:off x="9151756" y="2475628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9564164" y="2429301"/>
              <a:ext cx="2420856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Publish Approved Shared Data Source </a:t>
              </a:r>
              <a:b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for Analysts/Power Users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9466050" y="3425316"/>
            <a:ext cx="2564317" cy="449757"/>
            <a:chOff x="9151756" y="2833833"/>
            <a:chExt cx="2514265" cy="440978"/>
          </a:xfrm>
        </p:grpSpPr>
        <p:sp>
          <p:nvSpPr>
            <p:cNvPr id="143" name="Oval 142"/>
            <p:cNvSpPr/>
            <p:nvPr/>
          </p:nvSpPr>
          <p:spPr>
            <a:xfrm>
              <a:off x="9151756" y="2894665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9564164" y="2833833"/>
              <a:ext cx="2101857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Develop Reporting Content with </a:t>
              </a:r>
              <a:b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Approved Shared Data Sources</a:t>
              </a: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9466050" y="3946324"/>
            <a:ext cx="2938714" cy="447543"/>
            <a:chOff x="9151756" y="3385946"/>
            <a:chExt cx="2881354" cy="438807"/>
          </a:xfrm>
        </p:grpSpPr>
        <p:sp>
          <p:nvSpPr>
            <p:cNvPr id="144" name="Oval 143"/>
            <p:cNvSpPr/>
            <p:nvPr/>
          </p:nvSpPr>
          <p:spPr>
            <a:xfrm>
              <a:off x="9151756" y="3444607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5</a:t>
              </a: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9564164" y="3385946"/>
              <a:ext cx="2468946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Submit Reporting Content for Approval</a:t>
              </a:r>
            </a:p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based on Governance Guidelines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466050" y="4465119"/>
            <a:ext cx="2847157" cy="446397"/>
            <a:chOff x="9151756" y="3884946"/>
            <a:chExt cx="2791584" cy="437684"/>
          </a:xfrm>
        </p:grpSpPr>
        <p:sp>
          <p:nvSpPr>
            <p:cNvPr id="145" name="Oval 144"/>
            <p:cNvSpPr/>
            <p:nvPr/>
          </p:nvSpPr>
          <p:spPr>
            <a:xfrm>
              <a:off x="9151756" y="3902840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6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9564163" y="3884946"/>
              <a:ext cx="2379177" cy="4376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Review, Approve/Disapprove, Add to </a:t>
              </a:r>
              <a:b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Catalog for Compliance and Audit</a:t>
              </a:r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9466050" y="4975835"/>
            <a:ext cx="2679512" cy="446397"/>
            <a:chOff x="9145689" y="4381502"/>
            <a:chExt cx="2627211" cy="437684"/>
          </a:xfrm>
        </p:grpSpPr>
        <p:sp>
          <p:nvSpPr>
            <p:cNvPr id="146" name="Oval 145"/>
            <p:cNvSpPr/>
            <p:nvPr/>
          </p:nvSpPr>
          <p:spPr>
            <a:xfrm>
              <a:off x="9145689" y="4401524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9564164" y="4381502"/>
              <a:ext cx="2208736" cy="43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Publish Approved Content with Permissions to Groups</a:t>
              </a: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9466050" y="5486549"/>
            <a:ext cx="2809202" cy="449543"/>
            <a:chOff x="9145689" y="4892453"/>
            <a:chExt cx="2754370" cy="440768"/>
          </a:xfrm>
        </p:grpSpPr>
        <p:sp>
          <p:nvSpPr>
            <p:cNvPr id="147" name="Oval 146"/>
            <p:cNvSpPr/>
            <p:nvPr/>
          </p:nvSpPr>
          <p:spPr>
            <a:xfrm>
              <a:off x="9145689" y="4892453"/>
              <a:ext cx="378494" cy="38014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r>
                <a:rPr lang="en-US" sz="1836" dirty="0">
                  <a:solidFill>
                    <a:prstClr val="white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9553499" y="4895537"/>
              <a:ext cx="2346560" cy="43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View and Explore Power BI Content based on Role/Group Permissions</a:t>
              </a:r>
            </a:p>
          </p:txBody>
        </p:sp>
      </p:grp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4" y="2265988"/>
            <a:ext cx="1314538" cy="549276"/>
          </a:xfrm>
          <a:prstGeom prst="rect">
            <a:avLst/>
          </a:prstGeom>
        </p:spPr>
      </p:pic>
      <p:cxnSp>
        <p:nvCxnSpPr>
          <p:cNvPr id="166" name="Straight Arrow Connector 165"/>
          <p:cNvCxnSpPr>
            <a:stCxn id="67" idx="2"/>
          </p:cNvCxnSpPr>
          <p:nvPr/>
        </p:nvCxnSpPr>
        <p:spPr>
          <a:xfrm flipH="1">
            <a:off x="3972456" y="4696303"/>
            <a:ext cx="2675" cy="577380"/>
          </a:xfrm>
          <a:prstGeom prst="straightConnector1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Elbow Connector 170"/>
          <p:cNvCxnSpPr>
            <a:endCxn id="91" idx="1"/>
          </p:cNvCxnSpPr>
          <p:nvPr/>
        </p:nvCxnSpPr>
        <p:spPr>
          <a:xfrm rot="5400000" flipH="1" flipV="1">
            <a:off x="4229730" y="4939289"/>
            <a:ext cx="966132" cy="870362"/>
          </a:xfrm>
          <a:prstGeom prst="bentConnector2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3462557" y="5399167"/>
            <a:ext cx="1907379" cy="1635911"/>
            <a:chOff x="3149156" y="5118426"/>
            <a:chExt cx="2094176" cy="1783388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3149156" y="5118426"/>
              <a:ext cx="2094176" cy="1783388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3480342" y="6455335"/>
              <a:ext cx="1635629" cy="294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Analysts/Power Users</a:t>
              </a:r>
            </a:p>
          </p:txBody>
        </p:sp>
      </p:grpSp>
      <p:sp>
        <p:nvSpPr>
          <p:cNvPr id="95" name="Oval 94"/>
          <p:cNvSpPr/>
          <p:nvPr/>
        </p:nvSpPr>
        <p:spPr>
          <a:xfrm>
            <a:off x="2610189" y="4830520"/>
            <a:ext cx="386029" cy="38771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/>
            <a:r>
              <a:rPr lang="en-US" sz="1836">
                <a:solidFill>
                  <a:prstClr val="white"/>
                </a:solidFill>
                <a:latin typeface="Calibri" panose="020F0502020204030204"/>
              </a:rPr>
              <a:t>4</a:t>
            </a:r>
            <a:endParaRPr lang="en-US" sz="1836" dirty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76" name="Straight Arrow Connector 175"/>
          <p:cNvCxnSpPr/>
          <p:nvPr/>
        </p:nvCxnSpPr>
        <p:spPr>
          <a:xfrm>
            <a:off x="3944459" y="3505940"/>
            <a:ext cx="1705" cy="358840"/>
          </a:xfrm>
          <a:prstGeom prst="straightConnector1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15"/>
          <p:cNvSpPr/>
          <p:nvPr/>
        </p:nvSpPr>
        <p:spPr>
          <a:xfrm flipH="1">
            <a:off x="519420" y="3212917"/>
            <a:ext cx="780684" cy="433227"/>
          </a:xfrm>
          <a:custGeom>
            <a:avLst/>
            <a:gdLst/>
            <a:ahLst/>
            <a:cxnLst/>
            <a:rect l="l" t="t" r="r" b="b"/>
            <a:pathLst>
              <a:path w="2895600" h="1478280">
                <a:moveTo>
                  <a:pt x="1112520" y="0"/>
                </a:moveTo>
                <a:cubicBezTo>
                  <a:pt x="1435175" y="0"/>
                  <a:pt x="1705787" y="222820"/>
                  <a:pt x="1776897" y="523460"/>
                </a:cubicBezTo>
                <a:cubicBezTo>
                  <a:pt x="1830330" y="473455"/>
                  <a:pt x="1902261" y="443446"/>
                  <a:pt x="1981200" y="443446"/>
                </a:cubicBezTo>
                <a:cubicBezTo>
                  <a:pt x="2141537" y="443446"/>
                  <a:pt x="2272959" y="567249"/>
                  <a:pt x="2283615" y="724590"/>
                </a:cubicBezTo>
                <a:cubicBezTo>
                  <a:pt x="2337590" y="699394"/>
                  <a:pt x="2397838" y="685800"/>
                  <a:pt x="2461260" y="685800"/>
                </a:cubicBezTo>
                <a:cubicBezTo>
                  <a:pt x="2701139" y="685800"/>
                  <a:pt x="2895600" y="880261"/>
                  <a:pt x="2895600" y="1120140"/>
                </a:cubicBezTo>
                <a:cubicBezTo>
                  <a:pt x="2895600" y="1271517"/>
                  <a:pt x="2818161" y="1404807"/>
                  <a:pt x="2698117" y="1478280"/>
                </a:cubicBezTo>
                <a:lnTo>
                  <a:pt x="64333" y="1478280"/>
                </a:lnTo>
                <a:cubicBezTo>
                  <a:pt x="23189" y="1414624"/>
                  <a:pt x="0" y="1338670"/>
                  <a:pt x="0" y="1257300"/>
                </a:cubicBezTo>
                <a:cubicBezTo>
                  <a:pt x="0" y="1025837"/>
                  <a:pt x="187637" y="838200"/>
                  <a:pt x="419100" y="838200"/>
                </a:cubicBezTo>
                <a:lnTo>
                  <a:pt x="445895" y="840901"/>
                </a:lnTo>
                <a:cubicBezTo>
                  <a:pt x="432838" y="791300"/>
                  <a:pt x="426720" y="739265"/>
                  <a:pt x="426720" y="685800"/>
                </a:cubicBezTo>
                <a:cubicBezTo>
                  <a:pt x="426720" y="307043"/>
                  <a:pt x="733763" y="0"/>
                  <a:pt x="111252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597"/>
            <a:r>
              <a:rPr lang="en-US" sz="1836" dirty="0">
                <a:solidFill>
                  <a:prstClr val="white"/>
                </a:solidFill>
                <a:latin typeface="Calibri" panose="020F0502020204030204"/>
              </a:rPr>
              <a:t>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01522" y="1329685"/>
            <a:ext cx="1735061" cy="1025197"/>
            <a:chOff x="1863006" y="1331244"/>
            <a:chExt cx="1701195" cy="1005186"/>
          </a:xfrm>
        </p:grpSpPr>
        <p:sp>
          <p:nvSpPr>
            <p:cNvPr id="82" name="Can 81"/>
            <p:cNvSpPr/>
            <p:nvPr/>
          </p:nvSpPr>
          <p:spPr>
            <a:xfrm>
              <a:off x="2357946" y="1331244"/>
              <a:ext cx="679613" cy="616437"/>
            </a:xfrm>
            <a:prstGeom prst="ca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863006" y="1898746"/>
              <a:ext cx="1701195" cy="4376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/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Master Data &amp;</a:t>
              </a:r>
              <a:b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122" dirty="0">
                  <a:solidFill>
                    <a:prstClr val="black"/>
                  </a:solidFill>
                  <a:latin typeface="Calibri" panose="020F0502020204030204"/>
                </a:rPr>
                <a:t>Data Quality</a:t>
              </a:r>
            </a:p>
          </p:txBody>
        </p:sp>
      </p:grpSp>
      <p:sp>
        <p:nvSpPr>
          <p:cNvPr id="11" name="Right Bracket 10"/>
          <p:cNvSpPr/>
          <p:nvPr/>
        </p:nvSpPr>
        <p:spPr>
          <a:xfrm>
            <a:off x="1680413" y="2098288"/>
            <a:ext cx="298086" cy="4564944"/>
          </a:xfrm>
          <a:prstGeom prst="rightBracket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97"/>
            <a:endParaRPr lang="en-US" sz="1836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1050421" y="3211480"/>
            <a:ext cx="605210" cy="495520"/>
            <a:chOff x="6204166" y="3266898"/>
            <a:chExt cx="716948" cy="667361"/>
          </a:xfrm>
          <a:solidFill>
            <a:schemeClr val="bg1">
              <a:lumMod val="75000"/>
            </a:schemeClr>
          </a:solidFill>
        </p:grpSpPr>
        <p:sp>
          <p:nvSpPr>
            <p:cNvPr id="84" name="Oval 83"/>
            <p:cNvSpPr/>
            <p:nvPr/>
          </p:nvSpPr>
          <p:spPr bwMode="auto">
            <a:xfrm>
              <a:off x="6299130" y="3364490"/>
              <a:ext cx="196166" cy="1835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97"/>
              <a:endParaRPr lang="en-US" sz="183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6" name="Oval 85"/>
            <p:cNvSpPr/>
            <p:nvPr/>
          </p:nvSpPr>
          <p:spPr bwMode="auto">
            <a:xfrm>
              <a:off x="6574586" y="3573960"/>
              <a:ext cx="231259" cy="23125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97"/>
              <a:endParaRPr lang="en-US" sz="1836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7" name="Freeform 36"/>
            <p:cNvSpPr>
              <a:spLocks noChangeAspect="1" noEditPoints="1"/>
            </p:cNvSpPr>
            <p:nvPr/>
          </p:nvSpPr>
          <p:spPr bwMode="auto">
            <a:xfrm flipH="1">
              <a:off x="6204166" y="3266898"/>
              <a:ext cx="716948" cy="667361"/>
            </a:xfrm>
            <a:custGeom>
              <a:avLst/>
              <a:gdLst>
                <a:gd name="T0" fmla="*/ 689 w 881"/>
                <a:gd name="T1" fmla="*/ 277 h 820"/>
                <a:gd name="T2" fmla="*/ 597 w 881"/>
                <a:gd name="T3" fmla="*/ 188 h 820"/>
                <a:gd name="T4" fmla="*/ 207 w 881"/>
                <a:gd name="T5" fmla="*/ 566 h 820"/>
                <a:gd name="T6" fmla="*/ 339 w 881"/>
                <a:gd name="T7" fmla="*/ 486 h 820"/>
                <a:gd name="T8" fmla="*/ 841 w 881"/>
                <a:gd name="T9" fmla="*/ 394 h 820"/>
                <a:gd name="T10" fmla="*/ 834 w 881"/>
                <a:gd name="T11" fmla="*/ 400 h 820"/>
                <a:gd name="T12" fmla="*/ 788 w 881"/>
                <a:gd name="T13" fmla="*/ 448 h 820"/>
                <a:gd name="T14" fmla="*/ 694 w 881"/>
                <a:gd name="T15" fmla="*/ 441 h 820"/>
                <a:gd name="T16" fmla="*/ 644 w 881"/>
                <a:gd name="T17" fmla="*/ 501 h 820"/>
                <a:gd name="T18" fmla="*/ 601 w 881"/>
                <a:gd name="T19" fmla="*/ 430 h 820"/>
                <a:gd name="T20" fmla="*/ 541 w 881"/>
                <a:gd name="T21" fmla="*/ 403 h 820"/>
                <a:gd name="T22" fmla="*/ 527 w 881"/>
                <a:gd name="T23" fmla="*/ 403 h 820"/>
                <a:gd name="T24" fmla="*/ 535 w 881"/>
                <a:gd name="T25" fmla="*/ 345 h 820"/>
                <a:gd name="T26" fmla="*/ 489 w 881"/>
                <a:gd name="T27" fmla="*/ 268 h 820"/>
                <a:gd name="T28" fmla="*/ 441 w 881"/>
                <a:gd name="T29" fmla="*/ 260 h 820"/>
                <a:gd name="T30" fmla="*/ 397 w 881"/>
                <a:gd name="T31" fmla="*/ 280 h 820"/>
                <a:gd name="T32" fmla="*/ 384 w 881"/>
                <a:gd name="T33" fmla="*/ 215 h 820"/>
                <a:gd name="T34" fmla="*/ 444 w 881"/>
                <a:gd name="T35" fmla="*/ 164 h 820"/>
                <a:gd name="T36" fmla="*/ 453 w 881"/>
                <a:gd name="T37" fmla="*/ 65 h 820"/>
                <a:gd name="T38" fmla="*/ 476 w 881"/>
                <a:gd name="T39" fmla="*/ 41 h 820"/>
                <a:gd name="T40" fmla="*/ 558 w 881"/>
                <a:gd name="T41" fmla="*/ 44 h 820"/>
                <a:gd name="T42" fmla="*/ 642 w 881"/>
                <a:gd name="T43" fmla="*/ 5 h 820"/>
                <a:gd name="T44" fmla="*/ 776 w 881"/>
                <a:gd name="T45" fmla="*/ 69 h 820"/>
                <a:gd name="T46" fmla="*/ 783 w 881"/>
                <a:gd name="T47" fmla="*/ 150 h 820"/>
                <a:gd name="T48" fmla="*/ 881 w 881"/>
                <a:gd name="T49" fmla="*/ 274 h 820"/>
                <a:gd name="T50" fmla="*/ 806 w 881"/>
                <a:gd name="T51" fmla="*/ 339 h 820"/>
                <a:gd name="T52" fmla="*/ 707 w 881"/>
                <a:gd name="T53" fmla="*/ 168 h 820"/>
                <a:gd name="T54" fmla="*/ 582 w 881"/>
                <a:gd name="T55" fmla="*/ 293 h 820"/>
                <a:gd name="T56" fmla="*/ 707 w 881"/>
                <a:gd name="T57" fmla="*/ 168 h 820"/>
                <a:gd name="T58" fmla="*/ 525 w 881"/>
                <a:gd name="T59" fmla="*/ 522 h 820"/>
                <a:gd name="T60" fmla="*/ 545 w 881"/>
                <a:gd name="T61" fmla="*/ 668 h 820"/>
                <a:gd name="T62" fmla="*/ 449 w 881"/>
                <a:gd name="T63" fmla="*/ 702 h 820"/>
                <a:gd name="T64" fmla="*/ 420 w 881"/>
                <a:gd name="T65" fmla="*/ 793 h 820"/>
                <a:gd name="T66" fmla="*/ 325 w 881"/>
                <a:gd name="T67" fmla="*/ 763 h 820"/>
                <a:gd name="T68" fmla="*/ 268 w 881"/>
                <a:gd name="T69" fmla="*/ 816 h 820"/>
                <a:gd name="T70" fmla="*/ 219 w 881"/>
                <a:gd name="T71" fmla="*/ 811 h 820"/>
                <a:gd name="T72" fmla="*/ 139 w 881"/>
                <a:gd name="T73" fmla="*/ 763 h 820"/>
                <a:gd name="T74" fmla="*/ 96 w 881"/>
                <a:gd name="T75" fmla="*/ 669 h 820"/>
                <a:gd name="T76" fmla="*/ 39 w 881"/>
                <a:gd name="T77" fmla="*/ 620 h 820"/>
                <a:gd name="T78" fmla="*/ 52 w 881"/>
                <a:gd name="T79" fmla="*/ 537 h 820"/>
                <a:gd name="T80" fmla="*/ 32 w 881"/>
                <a:gd name="T81" fmla="*/ 390 h 820"/>
                <a:gd name="T82" fmla="*/ 113 w 881"/>
                <a:gd name="T83" fmla="*/ 296 h 820"/>
                <a:gd name="T84" fmla="*/ 188 w 881"/>
                <a:gd name="T85" fmla="*/ 268 h 820"/>
                <a:gd name="T86" fmla="*/ 274 w 881"/>
                <a:gd name="T87" fmla="*/ 235 h 820"/>
                <a:gd name="T88" fmla="*/ 306 w 881"/>
                <a:gd name="T89" fmla="*/ 237 h 820"/>
                <a:gd name="T90" fmla="*/ 354 w 881"/>
                <a:gd name="T91" fmla="*/ 246 h 820"/>
                <a:gd name="T92" fmla="*/ 439 w 881"/>
                <a:gd name="T93" fmla="*/ 291 h 820"/>
                <a:gd name="T94" fmla="*/ 478 w 881"/>
                <a:gd name="T95" fmla="*/ 385 h 820"/>
                <a:gd name="T96" fmla="*/ 539 w 881"/>
                <a:gd name="T97" fmla="*/ 435 h 820"/>
                <a:gd name="T98" fmla="*/ 376 w 881"/>
                <a:gd name="T99" fmla="*/ 462 h 820"/>
                <a:gd name="T100" fmla="*/ 211 w 881"/>
                <a:gd name="T101" fmla="*/ 420 h 820"/>
                <a:gd name="T102" fmla="*/ 260 w 881"/>
                <a:gd name="T103" fmla="*/ 651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1" h="820">
                  <a:moveTo>
                    <a:pt x="635" y="174"/>
                  </a:moveTo>
                  <a:cubicBezTo>
                    <a:pt x="653" y="176"/>
                    <a:pt x="669" y="182"/>
                    <a:pt x="682" y="196"/>
                  </a:cubicBezTo>
                  <a:cubicBezTo>
                    <a:pt x="706" y="219"/>
                    <a:pt x="711" y="258"/>
                    <a:pt x="689" y="277"/>
                  </a:cubicBezTo>
                  <a:cubicBezTo>
                    <a:pt x="682" y="284"/>
                    <a:pt x="667" y="288"/>
                    <a:pt x="653" y="287"/>
                  </a:cubicBezTo>
                  <a:cubicBezTo>
                    <a:pt x="634" y="289"/>
                    <a:pt x="619" y="279"/>
                    <a:pt x="609" y="271"/>
                  </a:cubicBezTo>
                  <a:cubicBezTo>
                    <a:pt x="582" y="242"/>
                    <a:pt x="576" y="208"/>
                    <a:pt x="597" y="188"/>
                  </a:cubicBezTo>
                  <a:cubicBezTo>
                    <a:pt x="606" y="177"/>
                    <a:pt x="621" y="174"/>
                    <a:pt x="635" y="174"/>
                  </a:cubicBezTo>
                  <a:close/>
                  <a:moveTo>
                    <a:pt x="234" y="456"/>
                  </a:moveTo>
                  <a:cubicBezTo>
                    <a:pt x="198" y="480"/>
                    <a:pt x="184" y="530"/>
                    <a:pt x="207" y="566"/>
                  </a:cubicBezTo>
                  <a:cubicBezTo>
                    <a:pt x="218" y="589"/>
                    <a:pt x="237" y="600"/>
                    <a:pt x="258" y="604"/>
                  </a:cubicBezTo>
                  <a:cubicBezTo>
                    <a:pt x="275" y="610"/>
                    <a:pt x="296" y="604"/>
                    <a:pt x="312" y="596"/>
                  </a:cubicBezTo>
                  <a:cubicBezTo>
                    <a:pt x="349" y="573"/>
                    <a:pt x="363" y="522"/>
                    <a:pt x="339" y="486"/>
                  </a:cubicBezTo>
                  <a:cubicBezTo>
                    <a:pt x="327" y="467"/>
                    <a:pt x="310" y="452"/>
                    <a:pt x="288" y="448"/>
                  </a:cubicBezTo>
                  <a:cubicBezTo>
                    <a:pt x="270" y="446"/>
                    <a:pt x="251" y="448"/>
                    <a:pt x="234" y="456"/>
                  </a:cubicBezTo>
                  <a:close/>
                  <a:moveTo>
                    <a:pt x="841" y="394"/>
                  </a:moveTo>
                  <a:cubicBezTo>
                    <a:pt x="839" y="398"/>
                    <a:pt x="835" y="396"/>
                    <a:pt x="834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834" y="400"/>
                    <a:pt x="834" y="400"/>
                    <a:pt x="834" y="400"/>
                  </a:cubicBezTo>
                  <a:cubicBezTo>
                    <a:pt x="795" y="442"/>
                    <a:pt x="795" y="442"/>
                    <a:pt x="795" y="442"/>
                  </a:cubicBezTo>
                  <a:cubicBezTo>
                    <a:pt x="794" y="446"/>
                    <a:pt x="794" y="446"/>
                    <a:pt x="788" y="448"/>
                  </a:cubicBezTo>
                  <a:cubicBezTo>
                    <a:pt x="785" y="456"/>
                    <a:pt x="780" y="459"/>
                    <a:pt x="774" y="461"/>
                  </a:cubicBezTo>
                  <a:cubicBezTo>
                    <a:pt x="722" y="428"/>
                    <a:pt x="722" y="428"/>
                    <a:pt x="722" y="428"/>
                  </a:cubicBezTo>
                  <a:cubicBezTo>
                    <a:pt x="710" y="433"/>
                    <a:pt x="703" y="440"/>
                    <a:pt x="694" y="441"/>
                  </a:cubicBezTo>
                  <a:cubicBezTo>
                    <a:pt x="690" y="463"/>
                    <a:pt x="690" y="463"/>
                    <a:pt x="690" y="463"/>
                  </a:cubicBezTo>
                  <a:cubicBezTo>
                    <a:pt x="652" y="504"/>
                    <a:pt x="652" y="504"/>
                    <a:pt x="652" y="504"/>
                  </a:cubicBezTo>
                  <a:cubicBezTo>
                    <a:pt x="652" y="504"/>
                    <a:pt x="648" y="503"/>
                    <a:pt x="644" y="501"/>
                  </a:cubicBezTo>
                  <a:cubicBezTo>
                    <a:pt x="634" y="502"/>
                    <a:pt x="624" y="503"/>
                    <a:pt x="612" y="499"/>
                  </a:cubicBezTo>
                  <a:cubicBezTo>
                    <a:pt x="611" y="489"/>
                    <a:pt x="611" y="489"/>
                    <a:pt x="611" y="489"/>
                  </a:cubicBezTo>
                  <a:cubicBezTo>
                    <a:pt x="609" y="470"/>
                    <a:pt x="603" y="449"/>
                    <a:pt x="601" y="430"/>
                  </a:cubicBezTo>
                  <a:cubicBezTo>
                    <a:pt x="594" y="409"/>
                    <a:pt x="594" y="409"/>
                    <a:pt x="594" y="409"/>
                  </a:cubicBezTo>
                  <a:cubicBezTo>
                    <a:pt x="573" y="405"/>
                    <a:pt x="573" y="405"/>
                    <a:pt x="573" y="405"/>
                  </a:cubicBezTo>
                  <a:cubicBezTo>
                    <a:pt x="541" y="403"/>
                    <a:pt x="541" y="403"/>
                    <a:pt x="541" y="403"/>
                  </a:cubicBezTo>
                  <a:cubicBezTo>
                    <a:pt x="541" y="403"/>
                    <a:pt x="541" y="403"/>
                    <a:pt x="541" y="403"/>
                  </a:cubicBezTo>
                  <a:cubicBezTo>
                    <a:pt x="537" y="402"/>
                    <a:pt x="537" y="402"/>
                    <a:pt x="537" y="402"/>
                  </a:cubicBezTo>
                  <a:cubicBezTo>
                    <a:pt x="527" y="403"/>
                    <a:pt x="527" y="403"/>
                    <a:pt x="527" y="403"/>
                  </a:cubicBezTo>
                  <a:cubicBezTo>
                    <a:pt x="529" y="399"/>
                    <a:pt x="525" y="397"/>
                    <a:pt x="526" y="393"/>
                  </a:cubicBezTo>
                  <a:cubicBezTo>
                    <a:pt x="522" y="391"/>
                    <a:pt x="520" y="386"/>
                    <a:pt x="521" y="382"/>
                  </a:cubicBezTo>
                  <a:cubicBezTo>
                    <a:pt x="535" y="345"/>
                    <a:pt x="535" y="345"/>
                    <a:pt x="535" y="345"/>
                  </a:cubicBezTo>
                  <a:cubicBezTo>
                    <a:pt x="546" y="326"/>
                    <a:pt x="546" y="326"/>
                    <a:pt x="546" y="326"/>
                  </a:cubicBezTo>
                  <a:cubicBezTo>
                    <a:pt x="530" y="307"/>
                    <a:pt x="530" y="307"/>
                    <a:pt x="530" y="307"/>
                  </a:cubicBezTo>
                  <a:cubicBezTo>
                    <a:pt x="517" y="292"/>
                    <a:pt x="504" y="278"/>
                    <a:pt x="489" y="268"/>
                  </a:cubicBezTo>
                  <a:cubicBezTo>
                    <a:pt x="482" y="261"/>
                    <a:pt x="482" y="261"/>
                    <a:pt x="482" y="261"/>
                  </a:cubicBezTo>
                  <a:cubicBezTo>
                    <a:pt x="473" y="262"/>
                    <a:pt x="473" y="262"/>
                    <a:pt x="473" y="262"/>
                  </a:cubicBezTo>
                  <a:cubicBezTo>
                    <a:pt x="441" y="260"/>
                    <a:pt x="441" y="260"/>
                    <a:pt x="441" y="260"/>
                  </a:cubicBezTo>
                  <a:cubicBezTo>
                    <a:pt x="429" y="255"/>
                    <a:pt x="429" y="255"/>
                    <a:pt x="429" y="255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397" y="280"/>
                    <a:pt x="397" y="280"/>
                    <a:pt x="397" y="280"/>
                  </a:cubicBezTo>
                  <a:cubicBezTo>
                    <a:pt x="388" y="240"/>
                    <a:pt x="388" y="240"/>
                    <a:pt x="388" y="240"/>
                  </a:cubicBezTo>
                  <a:cubicBezTo>
                    <a:pt x="384" y="215"/>
                    <a:pt x="384" y="215"/>
                    <a:pt x="384" y="215"/>
                  </a:cubicBezTo>
                  <a:cubicBezTo>
                    <a:pt x="384" y="215"/>
                    <a:pt x="384" y="215"/>
                    <a:pt x="384" y="215"/>
                  </a:cubicBezTo>
                  <a:cubicBezTo>
                    <a:pt x="408" y="187"/>
                    <a:pt x="408" y="187"/>
                    <a:pt x="408" y="187"/>
                  </a:cubicBezTo>
                  <a:cubicBezTo>
                    <a:pt x="437" y="184"/>
                    <a:pt x="437" y="184"/>
                    <a:pt x="437" y="184"/>
                  </a:cubicBezTo>
                  <a:cubicBezTo>
                    <a:pt x="440" y="176"/>
                    <a:pt x="441" y="172"/>
                    <a:pt x="444" y="164"/>
                  </a:cubicBezTo>
                  <a:cubicBezTo>
                    <a:pt x="413" y="111"/>
                    <a:pt x="413" y="111"/>
                    <a:pt x="413" y="111"/>
                  </a:cubicBezTo>
                  <a:cubicBezTo>
                    <a:pt x="413" y="111"/>
                    <a:pt x="415" y="106"/>
                    <a:pt x="416" y="102"/>
                  </a:cubicBezTo>
                  <a:cubicBezTo>
                    <a:pt x="453" y="65"/>
                    <a:pt x="453" y="65"/>
                    <a:pt x="453" y="65"/>
                  </a:cubicBezTo>
                  <a:cubicBezTo>
                    <a:pt x="453" y="65"/>
                    <a:pt x="453" y="65"/>
                    <a:pt x="453" y="65"/>
                  </a:cubicBezTo>
                  <a:cubicBezTo>
                    <a:pt x="455" y="61"/>
                    <a:pt x="460" y="59"/>
                    <a:pt x="462" y="54"/>
                  </a:cubicBezTo>
                  <a:cubicBezTo>
                    <a:pt x="467" y="52"/>
                    <a:pt x="470" y="44"/>
                    <a:pt x="476" y="41"/>
                  </a:cubicBezTo>
                  <a:cubicBezTo>
                    <a:pt x="532" y="76"/>
                    <a:pt x="532" y="76"/>
                    <a:pt x="532" y="76"/>
                  </a:cubicBezTo>
                  <a:cubicBezTo>
                    <a:pt x="539" y="69"/>
                    <a:pt x="549" y="68"/>
                    <a:pt x="556" y="62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97" y="3"/>
                    <a:pt x="597" y="3"/>
                    <a:pt x="597" y="3"/>
                  </a:cubicBezTo>
                  <a:cubicBezTo>
                    <a:pt x="602" y="0"/>
                    <a:pt x="606" y="2"/>
                    <a:pt x="606" y="2"/>
                  </a:cubicBezTo>
                  <a:cubicBezTo>
                    <a:pt x="620" y="2"/>
                    <a:pt x="630" y="1"/>
                    <a:pt x="642" y="5"/>
                  </a:cubicBezTo>
                  <a:cubicBezTo>
                    <a:pt x="662" y="64"/>
                    <a:pt x="662" y="64"/>
                    <a:pt x="662" y="64"/>
                  </a:cubicBezTo>
                  <a:cubicBezTo>
                    <a:pt x="684" y="67"/>
                    <a:pt x="707" y="80"/>
                    <a:pt x="726" y="92"/>
                  </a:cubicBezTo>
                  <a:cubicBezTo>
                    <a:pt x="776" y="69"/>
                    <a:pt x="776" y="69"/>
                    <a:pt x="776" y="69"/>
                  </a:cubicBezTo>
                  <a:cubicBezTo>
                    <a:pt x="778" y="74"/>
                    <a:pt x="787" y="77"/>
                    <a:pt x="793" y="85"/>
                  </a:cubicBezTo>
                  <a:cubicBezTo>
                    <a:pt x="800" y="92"/>
                    <a:pt x="802" y="97"/>
                    <a:pt x="811" y="100"/>
                  </a:cubicBezTo>
                  <a:cubicBezTo>
                    <a:pt x="783" y="150"/>
                    <a:pt x="783" y="150"/>
                    <a:pt x="783" y="150"/>
                  </a:cubicBezTo>
                  <a:cubicBezTo>
                    <a:pt x="799" y="170"/>
                    <a:pt x="810" y="188"/>
                    <a:pt x="817" y="209"/>
                  </a:cubicBezTo>
                  <a:cubicBezTo>
                    <a:pt x="874" y="230"/>
                    <a:pt x="874" y="230"/>
                    <a:pt x="874" y="230"/>
                  </a:cubicBezTo>
                  <a:cubicBezTo>
                    <a:pt x="877" y="245"/>
                    <a:pt x="881" y="260"/>
                    <a:pt x="881" y="274"/>
                  </a:cubicBezTo>
                  <a:cubicBezTo>
                    <a:pt x="842" y="315"/>
                    <a:pt x="842" y="315"/>
                    <a:pt x="842" y="315"/>
                  </a:cubicBezTo>
                  <a:cubicBezTo>
                    <a:pt x="817" y="320"/>
                    <a:pt x="817" y="320"/>
                    <a:pt x="817" y="320"/>
                  </a:cubicBezTo>
                  <a:cubicBezTo>
                    <a:pt x="810" y="327"/>
                    <a:pt x="807" y="335"/>
                    <a:pt x="806" y="339"/>
                  </a:cubicBezTo>
                  <a:cubicBezTo>
                    <a:pt x="841" y="394"/>
                    <a:pt x="841" y="394"/>
                    <a:pt x="841" y="394"/>
                  </a:cubicBezTo>
                  <a:cubicBezTo>
                    <a:pt x="841" y="394"/>
                    <a:pt x="841" y="394"/>
                    <a:pt x="841" y="394"/>
                  </a:cubicBezTo>
                  <a:close/>
                  <a:moveTo>
                    <a:pt x="707" y="168"/>
                  </a:moveTo>
                  <a:cubicBezTo>
                    <a:pt x="683" y="145"/>
                    <a:pt x="654" y="135"/>
                    <a:pt x="627" y="134"/>
                  </a:cubicBezTo>
                  <a:cubicBezTo>
                    <a:pt x="605" y="131"/>
                    <a:pt x="583" y="141"/>
                    <a:pt x="567" y="158"/>
                  </a:cubicBezTo>
                  <a:cubicBezTo>
                    <a:pt x="531" y="191"/>
                    <a:pt x="536" y="253"/>
                    <a:pt x="582" y="293"/>
                  </a:cubicBezTo>
                  <a:cubicBezTo>
                    <a:pt x="606" y="316"/>
                    <a:pt x="633" y="331"/>
                    <a:pt x="660" y="331"/>
                  </a:cubicBezTo>
                  <a:cubicBezTo>
                    <a:pt x="684" y="331"/>
                    <a:pt x="704" y="325"/>
                    <a:pt x="720" y="307"/>
                  </a:cubicBezTo>
                  <a:cubicBezTo>
                    <a:pt x="757" y="270"/>
                    <a:pt x="751" y="212"/>
                    <a:pt x="707" y="168"/>
                  </a:cubicBezTo>
                  <a:close/>
                  <a:moveTo>
                    <a:pt x="565" y="440"/>
                  </a:moveTo>
                  <a:cubicBezTo>
                    <a:pt x="572" y="456"/>
                    <a:pt x="574" y="476"/>
                    <a:pt x="578" y="491"/>
                  </a:cubicBezTo>
                  <a:cubicBezTo>
                    <a:pt x="525" y="522"/>
                    <a:pt x="525" y="522"/>
                    <a:pt x="525" y="522"/>
                  </a:cubicBezTo>
                  <a:cubicBezTo>
                    <a:pt x="527" y="541"/>
                    <a:pt x="525" y="559"/>
                    <a:pt x="522" y="581"/>
                  </a:cubicBezTo>
                  <a:cubicBezTo>
                    <a:pt x="563" y="619"/>
                    <a:pt x="563" y="619"/>
                    <a:pt x="563" y="619"/>
                  </a:cubicBezTo>
                  <a:cubicBezTo>
                    <a:pt x="561" y="637"/>
                    <a:pt x="555" y="653"/>
                    <a:pt x="545" y="668"/>
                  </a:cubicBezTo>
                  <a:cubicBezTo>
                    <a:pt x="515" y="662"/>
                    <a:pt x="515" y="662"/>
                    <a:pt x="515" y="662"/>
                  </a:cubicBezTo>
                  <a:cubicBezTo>
                    <a:pt x="487" y="661"/>
                    <a:pt x="487" y="661"/>
                    <a:pt x="487" y="661"/>
                  </a:cubicBezTo>
                  <a:cubicBezTo>
                    <a:pt x="477" y="676"/>
                    <a:pt x="463" y="689"/>
                    <a:pt x="449" y="702"/>
                  </a:cubicBezTo>
                  <a:cubicBezTo>
                    <a:pt x="464" y="763"/>
                    <a:pt x="464" y="763"/>
                    <a:pt x="464" y="763"/>
                  </a:cubicBezTo>
                  <a:cubicBezTo>
                    <a:pt x="456" y="770"/>
                    <a:pt x="451" y="772"/>
                    <a:pt x="444" y="779"/>
                  </a:cubicBezTo>
                  <a:cubicBezTo>
                    <a:pt x="437" y="785"/>
                    <a:pt x="427" y="787"/>
                    <a:pt x="420" y="793"/>
                  </a:cubicBezTo>
                  <a:cubicBezTo>
                    <a:pt x="390" y="787"/>
                    <a:pt x="390" y="787"/>
                    <a:pt x="390" y="787"/>
                  </a:cubicBezTo>
                  <a:cubicBezTo>
                    <a:pt x="359" y="757"/>
                    <a:pt x="359" y="757"/>
                    <a:pt x="359" y="757"/>
                  </a:cubicBezTo>
                  <a:cubicBezTo>
                    <a:pt x="346" y="756"/>
                    <a:pt x="334" y="762"/>
                    <a:pt x="325" y="763"/>
                  </a:cubicBezTo>
                  <a:cubicBezTo>
                    <a:pt x="304" y="820"/>
                    <a:pt x="304" y="820"/>
                    <a:pt x="304" y="820"/>
                  </a:cubicBezTo>
                  <a:cubicBezTo>
                    <a:pt x="290" y="819"/>
                    <a:pt x="280" y="820"/>
                    <a:pt x="272" y="817"/>
                  </a:cubicBezTo>
                  <a:cubicBezTo>
                    <a:pt x="272" y="817"/>
                    <a:pt x="272" y="817"/>
                    <a:pt x="268" y="816"/>
                  </a:cubicBezTo>
                  <a:cubicBezTo>
                    <a:pt x="241" y="815"/>
                    <a:pt x="241" y="815"/>
                    <a:pt x="241" y="815"/>
                  </a:cubicBezTo>
                  <a:cubicBezTo>
                    <a:pt x="241" y="815"/>
                    <a:pt x="241" y="815"/>
                    <a:pt x="241" y="815"/>
                  </a:cubicBezTo>
                  <a:cubicBezTo>
                    <a:pt x="233" y="812"/>
                    <a:pt x="227" y="814"/>
                    <a:pt x="219" y="811"/>
                  </a:cubicBezTo>
                  <a:cubicBezTo>
                    <a:pt x="208" y="752"/>
                    <a:pt x="208" y="752"/>
                    <a:pt x="208" y="752"/>
                  </a:cubicBezTo>
                  <a:cubicBezTo>
                    <a:pt x="200" y="749"/>
                    <a:pt x="188" y="744"/>
                    <a:pt x="180" y="741"/>
                  </a:cubicBezTo>
                  <a:cubicBezTo>
                    <a:pt x="139" y="763"/>
                    <a:pt x="139" y="763"/>
                    <a:pt x="139" y="763"/>
                  </a:cubicBezTo>
                  <a:cubicBezTo>
                    <a:pt x="108" y="761"/>
                    <a:pt x="108" y="761"/>
                    <a:pt x="108" y="761"/>
                  </a:cubicBezTo>
                  <a:cubicBezTo>
                    <a:pt x="97" y="752"/>
                    <a:pt x="84" y="738"/>
                    <a:pt x="70" y="724"/>
                  </a:cubicBezTo>
                  <a:cubicBezTo>
                    <a:pt x="96" y="669"/>
                    <a:pt x="96" y="669"/>
                    <a:pt x="96" y="669"/>
                  </a:cubicBezTo>
                  <a:cubicBezTo>
                    <a:pt x="93" y="663"/>
                    <a:pt x="86" y="656"/>
                    <a:pt x="81" y="645"/>
                  </a:cubicBezTo>
                  <a:cubicBezTo>
                    <a:pt x="79" y="639"/>
                    <a:pt x="72" y="632"/>
                    <a:pt x="71" y="622"/>
                  </a:cubicBezTo>
                  <a:cubicBezTo>
                    <a:pt x="39" y="620"/>
                    <a:pt x="39" y="620"/>
                    <a:pt x="39" y="620"/>
                  </a:cubicBezTo>
                  <a:cubicBezTo>
                    <a:pt x="8" y="618"/>
                    <a:pt x="8" y="618"/>
                    <a:pt x="8" y="618"/>
                  </a:cubicBezTo>
                  <a:cubicBezTo>
                    <a:pt x="4" y="602"/>
                    <a:pt x="2" y="583"/>
                    <a:pt x="0" y="564"/>
                  </a:cubicBezTo>
                  <a:cubicBezTo>
                    <a:pt x="52" y="537"/>
                    <a:pt x="52" y="537"/>
                    <a:pt x="52" y="537"/>
                  </a:cubicBezTo>
                  <a:cubicBezTo>
                    <a:pt x="50" y="517"/>
                    <a:pt x="53" y="496"/>
                    <a:pt x="55" y="478"/>
                  </a:cubicBezTo>
                  <a:cubicBezTo>
                    <a:pt x="10" y="438"/>
                    <a:pt x="10" y="438"/>
                    <a:pt x="10" y="438"/>
                  </a:cubicBezTo>
                  <a:cubicBezTo>
                    <a:pt x="16" y="422"/>
                    <a:pt x="22" y="405"/>
                    <a:pt x="32" y="390"/>
                  </a:cubicBezTo>
                  <a:cubicBezTo>
                    <a:pt x="89" y="398"/>
                    <a:pt x="89" y="398"/>
                    <a:pt x="89" y="398"/>
                  </a:cubicBezTo>
                  <a:cubicBezTo>
                    <a:pt x="101" y="379"/>
                    <a:pt x="111" y="364"/>
                    <a:pt x="125" y="351"/>
                  </a:cubicBezTo>
                  <a:cubicBezTo>
                    <a:pt x="113" y="296"/>
                    <a:pt x="113" y="296"/>
                    <a:pt x="113" y="296"/>
                  </a:cubicBezTo>
                  <a:cubicBezTo>
                    <a:pt x="120" y="289"/>
                    <a:pt x="127" y="282"/>
                    <a:pt x="133" y="280"/>
                  </a:cubicBezTo>
                  <a:cubicBezTo>
                    <a:pt x="140" y="273"/>
                    <a:pt x="150" y="272"/>
                    <a:pt x="157" y="266"/>
                  </a:cubicBezTo>
                  <a:cubicBezTo>
                    <a:pt x="188" y="268"/>
                    <a:pt x="188" y="268"/>
                    <a:pt x="188" y="268"/>
                  </a:cubicBezTo>
                  <a:cubicBezTo>
                    <a:pt x="217" y="302"/>
                    <a:pt x="217" y="302"/>
                    <a:pt x="217" y="302"/>
                  </a:cubicBezTo>
                  <a:cubicBezTo>
                    <a:pt x="229" y="297"/>
                    <a:pt x="242" y="297"/>
                    <a:pt x="252" y="296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83" y="238"/>
                    <a:pt x="296" y="239"/>
                    <a:pt x="306" y="237"/>
                  </a:cubicBezTo>
                  <a:cubicBezTo>
                    <a:pt x="306" y="237"/>
                    <a:pt x="306" y="237"/>
                    <a:pt x="306" y="237"/>
                  </a:cubicBezTo>
                  <a:cubicBezTo>
                    <a:pt x="306" y="237"/>
                    <a:pt x="306" y="237"/>
                    <a:pt x="306" y="237"/>
                  </a:cubicBezTo>
                  <a:cubicBezTo>
                    <a:pt x="306" y="237"/>
                    <a:pt x="306" y="237"/>
                    <a:pt x="306" y="237"/>
                  </a:cubicBezTo>
                  <a:cubicBezTo>
                    <a:pt x="336" y="244"/>
                    <a:pt x="336" y="244"/>
                    <a:pt x="336" y="244"/>
                  </a:cubicBezTo>
                  <a:cubicBezTo>
                    <a:pt x="342" y="241"/>
                    <a:pt x="350" y="244"/>
                    <a:pt x="354" y="246"/>
                  </a:cubicBezTo>
                  <a:cubicBezTo>
                    <a:pt x="368" y="307"/>
                    <a:pt x="368" y="307"/>
                    <a:pt x="368" y="307"/>
                  </a:cubicBezTo>
                  <a:cubicBezTo>
                    <a:pt x="376" y="310"/>
                    <a:pt x="389" y="314"/>
                    <a:pt x="397" y="317"/>
                  </a:cubicBezTo>
                  <a:cubicBezTo>
                    <a:pt x="439" y="291"/>
                    <a:pt x="439" y="291"/>
                    <a:pt x="439" y="291"/>
                  </a:cubicBezTo>
                  <a:cubicBezTo>
                    <a:pt x="465" y="296"/>
                    <a:pt x="465" y="296"/>
                    <a:pt x="465" y="296"/>
                  </a:cubicBezTo>
                  <a:cubicBezTo>
                    <a:pt x="480" y="306"/>
                    <a:pt x="494" y="316"/>
                    <a:pt x="504" y="329"/>
                  </a:cubicBezTo>
                  <a:cubicBezTo>
                    <a:pt x="478" y="385"/>
                    <a:pt x="478" y="385"/>
                    <a:pt x="478" y="385"/>
                  </a:cubicBezTo>
                  <a:cubicBezTo>
                    <a:pt x="485" y="392"/>
                    <a:pt x="490" y="403"/>
                    <a:pt x="497" y="410"/>
                  </a:cubicBezTo>
                  <a:cubicBezTo>
                    <a:pt x="498" y="419"/>
                    <a:pt x="505" y="427"/>
                    <a:pt x="507" y="432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65" y="440"/>
                    <a:pt x="565" y="440"/>
                    <a:pt x="565" y="440"/>
                  </a:cubicBezTo>
                  <a:cubicBezTo>
                    <a:pt x="565" y="440"/>
                    <a:pt x="565" y="440"/>
                    <a:pt x="565" y="440"/>
                  </a:cubicBezTo>
                  <a:close/>
                  <a:moveTo>
                    <a:pt x="376" y="462"/>
                  </a:moveTo>
                  <a:cubicBezTo>
                    <a:pt x="360" y="429"/>
                    <a:pt x="331" y="409"/>
                    <a:pt x="295" y="405"/>
                  </a:cubicBezTo>
                  <a:cubicBezTo>
                    <a:pt x="295" y="405"/>
                    <a:pt x="291" y="403"/>
                    <a:pt x="287" y="402"/>
                  </a:cubicBezTo>
                  <a:cubicBezTo>
                    <a:pt x="261" y="397"/>
                    <a:pt x="235" y="405"/>
                    <a:pt x="211" y="420"/>
                  </a:cubicBezTo>
                  <a:cubicBezTo>
                    <a:pt x="156" y="455"/>
                    <a:pt x="137" y="531"/>
                    <a:pt x="171" y="590"/>
                  </a:cubicBezTo>
                  <a:cubicBezTo>
                    <a:pt x="186" y="623"/>
                    <a:pt x="216" y="644"/>
                    <a:pt x="250" y="652"/>
                  </a:cubicBezTo>
                  <a:cubicBezTo>
                    <a:pt x="250" y="652"/>
                    <a:pt x="256" y="649"/>
                    <a:pt x="260" y="651"/>
                  </a:cubicBezTo>
                  <a:cubicBezTo>
                    <a:pt x="286" y="656"/>
                    <a:pt x="311" y="651"/>
                    <a:pt x="334" y="637"/>
                  </a:cubicBezTo>
                  <a:cubicBezTo>
                    <a:pt x="391" y="597"/>
                    <a:pt x="410" y="521"/>
                    <a:pt x="376" y="46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3260" tIns="46630" rIns="9326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77966" y="5288324"/>
            <a:ext cx="843990" cy="60497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494205" y="5798274"/>
            <a:ext cx="1233053" cy="574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32597"/>
            <a:r>
              <a:rPr lang="en-US" sz="1020" dirty="0">
                <a:solidFill>
                  <a:prstClr val="black"/>
                </a:solidFill>
                <a:latin typeface="Calibri" panose="020F0502020204030204"/>
              </a:rPr>
              <a:t>Power BI Desktop,</a:t>
            </a:r>
          </a:p>
          <a:p>
            <a:pPr algn="ctr" defTabSz="932597"/>
            <a:r>
              <a:rPr lang="en-US" sz="1020" dirty="0">
                <a:solidFill>
                  <a:prstClr val="black"/>
                </a:solidFill>
                <a:latin typeface="Calibri" panose="020F0502020204030204"/>
              </a:rPr>
              <a:t> Excel, R, Azure ML </a:t>
            </a:r>
            <a:br>
              <a:rPr lang="en-US" sz="1020" dirty="0">
                <a:solidFill>
                  <a:prstClr val="black"/>
                </a:solidFill>
                <a:latin typeface="Calibri" panose="020F0502020204030204"/>
              </a:rPr>
            </a:br>
            <a:r>
              <a:rPr lang="en-US" sz="1020" dirty="0">
                <a:solidFill>
                  <a:prstClr val="black"/>
                </a:solidFill>
                <a:latin typeface="Calibri" panose="020F0502020204030204"/>
              </a:rPr>
              <a:t>&amp; other tools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92"/>
          <a:stretch/>
        </p:blipFill>
        <p:spPr>
          <a:xfrm>
            <a:off x="2586762" y="5227195"/>
            <a:ext cx="614827" cy="583060"/>
          </a:xfrm>
          <a:prstGeom prst="rect">
            <a:avLst/>
          </a:prstGeom>
        </p:spPr>
      </p:pic>
      <p:sp>
        <p:nvSpPr>
          <p:cNvPr id="68" name="Freeform 67"/>
          <p:cNvSpPr/>
          <p:nvPr/>
        </p:nvSpPr>
        <p:spPr bwMode="auto">
          <a:xfrm>
            <a:off x="3025746" y="4991917"/>
            <a:ext cx="452544" cy="433889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28282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2002014" y="3164869"/>
            <a:ext cx="349218" cy="2484"/>
          </a:xfrm>
          <a:prstGeom prst="straightConnector1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005662" y="5730219"/>
            <a:ext cx="349218" cy="2484"/>
          </a:xfrm>
          <a:prstGeom prst="straightConnector1">
            <a:avLst/>
          </a:prstGeom>
          <a:ln w="57150">
            <a:solidFill>
              <a:srgbClr val="282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7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32513005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196" y="0"/>
            <a:ext cx="10724938" cy="1351952"/>
          </a:xfrm>
        </p:spPr>
        <p:txBody>
          <a:bodyPr>
            <a:normAutofit/>
          </a:bodyPr>
          <a:lstStyle/>
          <a:p>
            <a:r>
              <a:rPr lang="en-US" b="1" dirty="0"/>
              <a:t>Kinds of Data 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35" y="1628817"/>
            <a:ext cx="10724938" cy="443796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Cloud Models</a:t>
            </a:r>
          </a:p>
          <a:p>
            <a:pPr marL="466298" lvl="1" indent="0">
              <a:buNone/>
            </a:pPr>
            <a:r>
              <a:rPr lang="en-US" dirty="0"/>
              <a:t>Dataset metadata and data stored in Power BI</a:t>
            </a:r>
          </a:p>
          <a:p>
            <a:pPr marL="466298" lvl="1" indent="0">
              <a:buNone/>
            </a:pPr>
            <a:r>
              <a:rPr lang="en-US" sz="2040" i="1" dirty="0"/>
              <a:t>Sources:</a:t>
            </a:r>
          </a:p>
          <a:p>
            <a:pPr marL="932597" lvl="2" indent="0">
              <a:buNone/>
            </a:pPr>
            <a:r>
              <a:rPr lang="en-US" dirty="0"/>
              <a:t>Imported (Content Packs, Power BI Desktop/Excel Files)</a:t>
            </a:r>
          </a:p>
          <a:p>
            <a:pPr marL="932597" lvl="2" indent="0">
              <a:buNone/>
            </a:pPr>
            <a:r>
              <a:rPr lang="en-US" dirty="0"/>
              <a:t>Streaming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External Models</a:t>
            </a:r>
          </a:p>
          <a:p>
            <a:pPr marL="466298" lvl="1" indent="0">
              <a:buNone/>
            </a:pPr>
            <a:r>
              <a:rPr lang="en-US" dirty="0"/>
              <a:t>Dataset metadata stored in Power BI; data stored externally</a:t>
            </a:r>
          </a:p>
          <a:p>
            <a:pPr marL="466298" lvl="1" indent="0">
              <a:buNone/>
            </a:pPr>
            <a:r>
              <a:rPr lang="en-US" sz="2040" i="1" dirty="0"/>
              <a:t>Sources:</a:t>
            </a:r>
          </a:p>
          <a:p>
            <a:pPr marL="932597" lvl="2" indent="0">
              <a:buNone/>
            </a:pPr>
            <a:r>
              <a:rPr lang="en-US" dirty="0"/>
              <a:t>Power BI Desktop w/ Live Connection to SSAS (On-Prem or Azure)</a:t>
            </a:r>
          </a:p>
          <a:p>
            <a:pPr marL="932597" lvl="2" indent="0">
              <a:buNone/>
            </a:pPr>
            <a:r>
              <a:rPr lang="en-US" dirty="0"/>
              <a:t>Power BI Desktop w/ Direct Query to Source Data (On-Prem or Azure)</a:t>
            </a:r>
          </a:p>
        </p:txBody>
      </p:sp>
    </p:spTree>
    <p:extLst>
      <p:ext uri="{BB962C8B-B14F-4D97-AF65-F5344CB8AC3E}">
        <p14:creationId xmlns:p14="http://schemas.microsoft.com/office/powerpoint/2010/main" val="11275321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743" y="28795"/>
            <a:ext cx="11927506" cy="1351952"/>
          </a:xfrm>
        </p:spPr>
        <p:txBody>
          <a:bodyPr>
            <a:normAutofit/>
          </a:bodyPr>
          <a:lstStyle/>
          <a:p>
            <a:r>
              <a:rPr lang="en-US" dirty="0"/>
              <a:t>Factors when choosing data source type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2248" y="2509695"/>
            <a:ext cx="1005789" cy="932603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3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Simple</a:t>
            </a: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2973" y="2043393"/>
            <a:ext cx="1398905" cy="1398905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Moderate</a:t>
            </a: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24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0000" y="1577091"/>
            <a:ext cx="1865207" cy="1865207"/>
          </a:xfrm>
          <a:prstGeom prst="rect">
            <a:avLst/>
          </a:pr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Complex</a:t>
            </a: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0257" y="2799132"/>
            <a:ext cx="1955686" cy="6704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Model size and 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complexity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0258" y="5105538"/>
            <a:ext cx="283180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Active concurrent users</a:t>
            </a:r>
          </a:p>
        </p:txBody>
      </p:sp>
      <p:sp>
        <p:nvSpPr>
          <p:cNvPr id="11" name="Freeform 299"/>
          <p:cNvSpPr>
            <a:spLocks noChangeAspect="1"/>
          </p:cNvSpPr>
          <p:nvPr/>
        </p:nvSpPr>
        <p:spPr bwMode="black">
          <a:xfrm>
            <a:off x="3544148" y="5208679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Freeform 299"/>
          <p:cNvSpPr>
            <a:spLocks noChangeAspect="1"/>
          </p:cNvSpPr>
          <p:nvPr/>
        </p:nvSpPr>
        <p:spPr bwMode="black">
          <a:xfrm>
            <a:off x="5072939" y="5254445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299"/>
          <p:cNvSpPr>
            <a:spLocks noChangeAspect="1"/>
          </p:cNvSpPr>
          <p:nvPr/>
        </p:nvSpPr>
        <p:spPr bwMode="black">
          <a:xfrm>
            <a:off x="5449251" y="5257066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 299"/>
          <p:cNvSpPr>
            <a:spLocks noChangeAspect="1"/>
          </p:cNvSpPr>
          <p:nvPr/>
        </p:nvSpPr>
        <p:spPr bwMode="black">
          <a:xfrm>
            <a:off x="5822481" y="5254445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299"/>
          <p:cNvSpPr>
            <a:spLocks noChangeAspect="1"/>
          </p:cNvSpPr>
          <p:nvPr/>
        </p:nvSpPr>
        <p:spPr bwMode="black">
          <a:xfrm>
            <a:off x="6198793" y="5257066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Freeform 299"/>
          <p:cNvSpPr>
            <a:spLocks noChangeAspect="1"/>
          </p:cNvSpPr>
          <p:nvPr/>
        </p:nvSpPr>
        <p:spPr bwMode="black">
          <a:xfrm>
            <a:off x="6589456" y="5251823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Freeform 299"/>
          <p:cNvSpPr>
            <a:spLocks noChangeAspect="1"/>
          </p:cNvSpPr>
          <p:nvPr/>
        </p:nvSpPr>
        <p:spPr bwMode="black">
          <a:xfrm>
            <a:off x="6965768" y="5254445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 299"/>
          <p:cNvSpPr>
            <a:spLocks noChangeAspect="1"/>
          </p:cNvSpPr>
          <p:nvPr/>
        </p:nvSpPr>
        <p:spPr bwMode="black">
          <a:xfrm>
            <a:off x="7338998" y="5251823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Freeform 299"/>
          <p:cNvSpPr>
            <a:spLocks noChangeAspect="1"/>
          </p:cNvSpPr>
          <p:nvPr/>
        </p:nvSpPr>
        <p:spPr bwMode="black">
          <a:xfrm>
            <a:off x="7715310" y="5254445"/>
            <a:ext cx="325214" cy="285351"/>
          </a:xfrm>
          <a:custGeom>
            <a:avLst/>
            <a:gdLst/>
            <a:ahLst/>
            <a:cxnLst/>
            <a:rect l="l" t="t" r="r" b="b"/>
            <a:pathLst>
              <a:path w="4740335" h="4048081">
                <a:moveTo>
                  <a:pt x="3683614" y="1098549"/>
                </a:moveTo>
                <a:cubicBezTo>
                  <a:pt x="3683654" y="1098549"/>
                  <a:pt x="3689354" y="1098549"/>
                  <a:pt x="4502870" y="1098549"/>
                </a:cubicBezTo>
                <a:cubicBezTo>
                  <a:pt x="4633477" y="1098549"/>
                  <a:pt x="4740335" y="1205183"/>
                  <a:pt x="4740335" y="1335514"/>
                </a:cubicBezTo>
                <a:cubicBezTo>
                  <a:pt x="4740335" y="1335569"/>
                  <a:pt x="4740335" y="1343335"/>
                  <a:pt x="4740335" y="2449249"/>
                </a:cubicBezTo>
                <a:cubicBezTo>
                  <a:pt x="4740335" y="2579580"/>
                  <a:pt x="4633477" y="2686214"/>
                  <a:pt x="4502870" y="2686214"/>
                </a:cubicBezTo>
                <a:cubicBezTo>
                  <a:pt x="4502870" y="2686253"/>
                  <a:pt x="4502870" y="2691777"/>
                  <a:pt x="4502870" y="3480046"/>
                </a:cubicBezTo>
                <a:cubicBezTo>
                  <a:pt x="4502870" y="3610377"/>
                  <a:pt x="4396011" y="3717011"/>
                  <a:pt x="4265405" y="3717011"/>
                </a:cubicBezTo>
                <a:cubicBezTo>
                  <a:pt x="4265376" y="3717011"/>
                  <a:pt x="4262133" y="3717011"/>
                  <a:pt x="3909206" y="3717011"/>
                </a:cubicBezTo>
                <a:cubicBezTo>
                  <a:pt x="3790473" y="3717011"/>
                  <a:pt x="3683614" y="3610377"/>
                  <a:pt x="3683614" y="3480046"/>
                </a:cubicBezTo>
                <a:cubicBezTo>
                  <a:pt x="3683614" y="3480010"/>
                  <a:pt x="3683614" y="3474701"/>
                  <a:pt x="3683614" y="2686214"/>
                </a:cubicBezTo>
                <a:cubicBezTo>
                  <a:pt x="3553008" y="2686214"/>
                  <a:pt x="3446148" y="2579580"/>
                  <a:pt x="3446148" y="2449249"/>
                </a:cubicBezTo>
                <a:cubicBezTo>
                  <a:pt x="3446148" y="2449192"/>
                  <a:pt x="3446148" y="2441288"/>
                  <a:pt x="3446148" y="1335514"/>
                </a:cubicBezTo>
                <a:cubicBezTo>
                  <a:pt x="3446148" y="1205183"/>
                  <a:pt x="3553008" y="1098549"/>
                  <a:pt x="3683614" y="1098549"/>
                </a:cubicBezTo>
                <a:close/>
                <a:moveTo>
                  <a:pt x="236546" y="1098549"/>
                </a:moveTo>
                <a:cubicBezTo>
                  <a:pt x="236570" y="1098549"/>
                  <a:pt x="240947" y="1098549"/>
                  <a:pt x="1052628" y="1098549"/>
                </a:cubicBezTo>
                <a:cubicBezTo>
                  <a:pt x="1182728" y="1098549"/>
                  <a:pt x="1289174" y="1205183"/>
                  <a:pt x="1289174" y="1335514"/>
                </a:cubicBezTo>
                <a:cubicBezTo>
                  <a:pt x="1289174" y="1335532"/>
                  <a:pt x="1289174" y="1340039"/>
                  <a:pt x="1289174" y="2449249"/>
                </a:cubicBezTo>
                <a:cubicBezTo>
                  <a:pt x="1289174" y="2579580"/>
                  <a:pt x="1182728" y="2686214"/>
                  <a:pt x="1052628" y="2686214"/>
                </a:cubicBezTo>
                <a:cubicBezTo>
                  <a:pt x="1052628" y="2686235"/>
                  <a:pt x="1052628" y="2690268"/>
                  <a:pt x="1052628" y="3480046"/>
                </a:cubicBezTo>
                <a:cubicBezTo>
                  <a:pt x="1052628" y="3610377"/>
                  <a:pt x="946183" y="3717011"/>
                  <a:pt x="827910" y="3717011"/>
                </a:cubicBezTo>
                <a:cubicBezTo>
                  <a:pt x="827894" y="3717011"/>
                  <a:pt x="825508" y="3717011"/>
                  <a:pt x="473091" y="3717011"/>
                </a:cubicBezTo>
                <a:cubicBezTo>
                  <a:pt x="342991" y="3717011"/>
                  <a:pt x="236546" y="3610377"/>
                  <a:pt x="236546" y="3480046"/>
                </a:cubicBezTo>
                <a:cubicBezTo>
                  <a:pt x="236546" y="3480026"/>
                  <a:pt x="236546" y="3476021"/>
                  <a:pt x="236546" y="2686214"/>
                </a:cubicBezTo>
                <a:cubicBezTo>
                  <a:pt x="106446" y="2686214"/>
                  <a:pt x="0" y="2579580"/>
                  <a:pt x="0" y="2449249"/>
                </a:cubicBezTo>
                <a:cubicBezTo>
                  <a:pt x="0" y="2449230"/>
                  <a:pt x="0" y="2444630"/>
                  <a:pt x="0" y="1335514"/>
                </a:cubicBezTo>
                <a:cubicBezTo>
                  <a:pt x="0" y="1205183"/>
                  <a:pt x="106446" y="1098549"/>
                  <a:pt x="236546" y="1098549"/>
                </a:cubicBezTo>
                <a:close/>
                <a:moveTo>
                  <a:pt x="1895194" y="993211"/>
                </a:moveTo>
                <a:cubicBezTo>
                  <a:pt x="1895245" y="993211"/>
                  <a:pt x="1902161" y="993211"/>
                  <a:pt x="2845141" y="993211"/>
                </a:cubicBezTo>
                <a:cubicBezTo>
                  <a:pt x="2999507" y="993211"/>
                  <a:pt x="3130125" y="1123457"/>
                  <a:pt x="3130125" y="1277385"/>
                </a:cubicBezTo>
                <a:cubicBezTo>
                  <a:pt x="3130125" y="1277420"/>
                  <a:pt x="3130125" y="1284134"/>
                  <a:pt x="3130125" y="2568008"/>
                </a:cubicBezTo>
                <a:cubicBezTo>
                  <a:pt x="3130125" y="2721936"/>
                  <a:pt x="2999507" y="2852182"/>
                  <a:pt x="2845141" y="2852182"/>
                </a:cubicBezTo>
                <a:cubicBezTo>
                  <a:pt x="2845141" y="2852231"/>
                  <a:pt x="2845141" y="2858826"/>
                  <a:pt x="2845141" y="3763907"/>
                </a:cubicBezTo>
                <a:cubicBezTo>
                  <a:pt x="2845141" y="3917835"/>
                  <a:pt x="2726398" y="4048081"/>
                  <a:pt x="2572031" y="4048081"/>
                </a:cubicBezTo>
                <a:cubicBezTo>
                  <a:pt x="2571992" y="4048081"/>
                  <a:pt x="2568051" y="4048081"/>
                  <a:pt x="2168304" y="4048081"/>
                </a:cubicBezTo>
                <a:cubicBezTo>
                  <a:pt x="2013937" y="4048081"/>
                  <a:pt x="1895194" y="3917835"/>
                  <a:pt x="1895194" y="3763907"/>
                </a:cubicBezTo>
                <a:cubicBezTo>
                  <a:pt x="1895194" y="3763858"/>
                  <a:pt x="1895194" y="3757193"/>
                  <a:pt x="1895194" y="2852182"/>
                </a:cubicBezTo>
                <a:cubicBezTo>
                  <a:pt x="1740828" y="2852182"/>
                  <a:pt x="1610210" y="2721936"/>
                  <a:pt x="1610210" y="2568008"/>
                </a:cubicBezTo>
                <a:cubicBezTo>
                  <a:pt x="1610210" y="2567966"/>
                  <a:pt x="1610210" y="2560581"/>
                  <a:pt x="1610210" y="1277385"/>
                </a:cubicBezTo>
                <a:cubicBezTo>
                  <a:pt x="1610210" y="1123457"/>
                  <a:pt x="1740828" y="993211"/>
                  <a:pt x="1895194" y="993211"/>
                </a:cubicBezTo>
                <a:close/>
                <a:moveTo>
                  <a:pt x="4093246" y="245790"/>
                </a:moveTo>
                <a:cubicBezTo>
                  <a:pt x="4306565" y="245790"/>
                  <a:pt x="4479495" y="420965"/>
                  <a:pt x="4479495" y="637055"/>
                </a:cubicBezTo>
                <a:cubicBezTo>
                  <a:pt x="4479495" y="853145"/>
                  <a:pt x="4306565" y="1028320"/>
                  <a:pt x="4093246" y="1028320"/>
                </a:cubicBezTo>
                <a:cubicBezTo>
                  <a:pt x="3879927" y="1028320"/>
                  <a:pt x="3706997" y="853145"/>
                  <a:pt x="3706997" y="637055"/>
                </a:cubicBezTo>
                <a:cubicBezTo>
                  <a:pt x="3706997" y="420965"/>
                  <a:pt x="3879927" y="245790"/>
                  <a:pt x="4093246" y="245790"/>
                </a:cubicBezTo>
                <a:close/>
                <a:moveTo>
                  <a:pt x="644584" y="245790"/>
                </a:moveTo>
                <a:cubicBezTo>
                  <a:pt x="856519" y="245790"/>
                  <a:pt x="1028326" y="420965"/>
                  <a:pt x="1028326" y="637055"/>
                </a:cubicBezTo>
                <a:cubicBezTo>
                  <a:pt x="1028326" y="853145"/>
                  <a:pt x="856519" y="1028320"/>
                  <a:pt x="644584" y="1028320"/>
                </a:cubicBezTo>
                <a:cubicBezTo>
                  <a:pt x="432649" y="1028320"/>
                  <a:pt x="260842" y="853145"/>
                  <a:pt x="260842" y="637055"/>
                </a:cubicBezTo>
                <a:cubicBezTo>
                  <a:pt x="260842" y="420965"/>
                  <a:pt x="432649" y="245790"/>
                  <a:pt x="644584" y="245790"/>
                </a:cubicBezTo>
                <a:close/>
                <a:moveTo>
                  <a:pt x="2367657" y="0"/>
                </a:moveTo>
                <a:cubicBezTo>
                  <a:pt x="2616992" y="0"/>
                  <a:pt x="2819118" y="203249"/>
                  <a:pt x="2819118" y="453969"/>
                </a:cubicBezTo>
                <a:cubicBezTo>
                  <a:pt x="2819118" y="704689"/>
                  <a:pt x="2616992" y="907938"/>
                  <a:pt x="2367657" y="907938"/>
                </a:cubicBezTo>
                <a:cubicBezTo>
                  <a:pt x="2118322" y="907938"/>
                  <a:pt x="1916196" y="704689"/>
                  <a:pt x="1916196" y="453969"/>
                </a:cubicBezTo>
                <a:cubicBezTo>
                  <a:pt x="1916196" y="203249"/>
                  <a:pt x="2118322" y="0"/>
                  <a:pt x="2367657" y="0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42663" tIns="114131" rIns="142663" bIns="114131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2736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7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4902" y="3970808"/>
            <a:ext cx="2771312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update frequency</a:t>
            </a:r>
          </a:p>
        </p:txBody>
      </p:sp>
      <p:sp>
        <p:nvSpPr>
          <p:cNvPr id="21" name="Freeform 5"/>
          <p:cNvSpPr>
            <a:spLocks noEditPoints="1"/>
          </p:cNvSpPr>
          <p:nvPr/>
        </p:nvSpPr>
        <p:spPr bwMode="auto">
          <a:xfrm>
            <a:off x="3572580" y="3913535"/>
            <a:ext cx="564898" cy="609734"/>
          </a:xfrm>
          <a:custGeom>
            <a:avLst/>
            <a:gdLst>
              <a:gd name="T0" fmla="*/ 1460 w 1460"/>
              <a:gd name="T1" fmla="*/ 384 h 1615"/>
              <a:gd name="T2" fmla="*/ 1460 w 1460"/>
              <a:gd name="T3" fmla="*/ 1359 h 1615"/>
              <a:gd name="T4" fmla="*/ 1460 w 1460"/>
              <a:gd name="T5" fmla="*/ 1359 h 1615"/>
              <a:gd name="T6" fmla="*/ 730 w 1460"/>
              <a:gd name="T7" fmla="*/ 1615 h 1615"/>
              <a:gd name="T8" fmla="*/ 0 w 1460"/>
              <a:gd name="T9" fmla="*/ 1359 h 1615"/>
              <a:gd name="T10" fmla="*/ 0 w 1460"/>
              <a:gd name="T11" fmla="*/ 1359 h 1615"/>
              <a:gd name="T12" fmla="*/ 0 w 1460"/>
              <a:gd name="T13" fmla="*/ 1359 h 1615"/>
              <a:gd name="T14" fmla="*/ 0 w 1460"/>
              <a:gd name="T15" fmla="*/ 1339 h 1615"/>
              <a:gd name="T16" fmla="*/ 0 w 1460"/>
              <a:gd name="T17" fmla="*/ 1329 h 1615"/>
              <a:gd name="T18" fmla="*/ 0 w 1460"/>
              <a:gd name="T19" fmla="*/ 394 h 1615"/>
              <a:gd name="T20" fmla="*/ 730 w 1460"/>
              <a:gd name="T21" fmla="*/ 591 h 1615"/>
              <a:gd name="T22" fmla="*/ 1460 w 1460"/>
              <a:gd name="T23" fmla="*/ 384 h 1615"/>
              <a:gd name="T24" fmla="*/ 730 w 1460"/>
              <a:gd name="T25" fmla="*/ 541 h 1615"/>
              <a:gd name="T26" fmla="*/ 1460 w 1460"/>
              <a:gd name="T27" fmla="*/ 275 h 1615"/>
              <a:gd name="T28" fmla="*/ 730 w 1460"/>
              <a:gd name="T29" fmla="*/ 0 h 1615"/>
              <a:gd name="T30" fmla="*/ 0 w 1460"/>
              <a:gd name="T31" fmla="*/ 275 h 1615"/>
              <a:gd name="T32" fmla="*/ 730 w 1460"/>
              <a:gd name="T33" fmla="*/ 54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0" h="1615">
                <a:moveTo>
                  <a:pt x="1460" y="384"/>
                </a:moveTo>
                <a:cubicBezTo>
                  <a:pt x="1460" y="1359"/>
                  <a:pt x="1460" y="1359"/>
                  <a:pt x="1460" y="1359"/>
                </a:cubicBezTo>
                <a:cubicBezTo>
                  <a:pt x="1460" y="1359"/>
                  <a:pt x="1460" y="1359"/>
                  <a:pt x="1460" y="1359"/>
                </a:cubicBezTo>
                <a:cubicBezTo>
                  <a:pt x="1431" y="1507"/>
                  <a:pt x="1115" y="1615"/>
                  <a:pt x="730" y="1615"/>
                </a:cubicBezTo>
                <a:cubicBezTo>
                  <a:pt x="346" y="1615"/>
                  <a:pt x="30" y="1507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49"/>
                  <a:pt x="0" y="1349"/>
                  <a:pt x="0" y="1339"/>
                </a:cubicBezTo>
                <a:cubicBezTo>
                  <a:pt x="0" y="1339"/>
                  <a:pt x="0" y="1339"/>
                  <a:pt x="0" y="1329"/>
                </a:cubicBezTo>
                <a:cubicBezTo>
                  <a:pt x="0" y="394"/>
                  <a:pt x="0" y="394"/>
                  <a:pt x="0" y="394"/>
                </a:cubicBezTo>
                <a:cubicBezTo>
                  <a:pt x="119" y="522"/>
                  <a:pt x="434" y="591"/>
                  <a:pt x="730" y="591"/>
                </a:cubicBezTo>
                <a:cubicBezTo>
                  <a:pt x="1026" y="591"/>
                  <a:pt x="1342" y="522"/>
                  <a:pt x="1460" y="384"/>
                </a:cubicBezTo>
                <a:close/>
                <a:moveTo>
                  <a:pt x="730" y="541"/>
                </a:moveTo>
                <a:cubicBezTo>
                  <a:pt x="1135" y="541"/>
                  <a:pt x="1460" y="423"/>
                  <a:pt x="1460" y="275"/>
                </a:cubicBezTo>
                <a:cubicBezTo>
                  <a:pt x="1460" y="128"/>
                  <a:pt x="1135" y="0"/>
                  <a:pt x="730" y="0"/>
                </a:cubicBezTo>
                <a:cubicBezTo>
                  <a:pt x="326" y="0"/>
                  <a:pt x="0" y="128"/>
                  <a:pt x="0" y="275"/>
                </a:cubicBezTo>
                <a:cubicBezTo>
                  <a:pt x="0" y="423"/>
                  <a:pt x="326" y="541"/>
                  <a:pt x="730" y="541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56743" y="1405985"/>
            <a:ext cx="9988672" cy="223853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47556" y="4868688"/>
            <a:ext cx="9988672" cy="90036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7556" y="3833686"/>
            <a:ext cx="9988672" cy="90036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04902" y="6040812"/>
            <a:ext cx="1753479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353535">
                    <a:lumMod val="75000"/>
                    <a:lumOff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Query latency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7556" y="5903690"/>
            <a:ext cx="9988672" cy="900360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07985" y="5375856"/>
            <a:ext cx="2309350" cy="382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36" b="1" i="0" u="none" strike="noStrike" kern="1200" cap="none" spc="0" normalizeH="0" baseline="0" noProof="0" dirty="0">
                <a:ln>
                  <a:noFill/>
                </a:ln>
                <a:solidFill>
                  <a:srgbClr val="E6E6E6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Number of queries</a:t>
            </a:r>
          </a:p>
        </p:txBody>
      </p:sp>
      <p:sp>
        <p:nvSpPr>
          <p:cNvPr id="40" name="Freeform 5"/>
          <p:cNvSpPr>
            <a:spLocks noEditPoints="1"/>
          </p:cNvSpPr>
          <p:nvPr/>
        </p:nvSpPr>
        <p:spPr bwMode="auto">
          <a:xfrm>
            <a:off x="7452451" y="6016270"/>
            <a:ext cx="557297" cy="700616"/>
          </a:xfrm>
          <a:custGeom>
            <a:avLst/>
            <a:gdLst>
              <a:gd name="T0" fmla="*/ 1460 w 1460"/>
              <a:gd name="T1" fmla="*/ 384 h 1615"/>
              <a:gd name="T2" fmla="*/ 1460 w 1460"/>
              <a:gd name="T3" fmla="*/ 1359 h 1615"/>
              <a:gd name="T4" fmla="*/ 1460 w 1460"/>
              <a:gd name="T5" fmla="*/ 1359 h 1615"/>
              <a:gd name="T6" fmla="*/ 730 w 1460"/>
              <a:gd name="T7" fmla="*/ 1615 h 1615"/>
              <a:gd name="T8" fmla="*/ 0 w 1460"/>
              <a:gd name="T9" fmla="*/ 1359 h 1615"/>
              <a:gd name="T10" fmla="*/ 0 w 1460"/>
              <a:gd name="T11" fmla="*/ 1359 h 1615"/>
              <a:gd name="T12" fmla="*/ 0 w 1460"/>
              <a:gd name="T13" fmla="*/ 1359 h 1615"/>
              <a:gd name="T14" fmla="*/ 0 w 1460"/>
              <a:gd name="T15" fmla="*/ 1339 h 1615"/>
              <a:gd name="T16" fmla="*/ 0 w 1460"/>
              <a:gd name="T17" fmla="*/ 1329 h 1615"/>
              <a:gd name="T18" fmla="*/ 0 w 1460"/>
              <a:gd name="T19" fmla="*/ 394 h 1615"/>
              <a:gd name="T20" fmla="*/ 730 w 1460"/>
              <a:gd name="T21" fmla="*/ 591 h 1615"/>
              <a:gd name="T22" fmla="*/ 1460 w 1460"/>
              <a:gd name="T23" fmla="*/ 384 h 1615"/>
              <a:gd name="T24" fmla="*/ 730 w 1460"/>
              <a:gd name="T25" fmla="*/ 541 h 1615"/>
              <a:gd name="T26" fmla="*/ 1460 w 1460"/>
              <a:gd name="T27" fmla="*/ 275 h 1615"/>
              <a:gd name="T28" fmla="*/ 730 w 1460"/>
              <a:gd name="T29" fmla="*/ 0 h 1615"/>
              <a:gd name="T30" fmla="*/ 0 w 1460"/>
              <a:gd name="T31" fmla="*/ 275 h 1615"/>
              <a:gd name="T32" fmla="*/ 730 w 1460"/>
              <a:gd name="T33" fmla="*/ 54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0" h="1615">
                <a:moveTo>
                  <a:pt x="1460" y="384"/>
                </a:moveTo>
                <a:cubicBezTo>
                  <a:pt x="1460" y="1359"/>
                  <a:pt x="1460" y="1359"/>
                  <a:pt x="1460" y="1359"/>
                </a:cubicBezTo>
                <a:cubicBezTo>
                  <a:pt x="1460" y="1359"/>
                  <a:pt x="1460" y="1359"/>
                  <a:pt x="1460" y="1359"/>
                </a:cubicBezTo>
                <a:cubicBezTo>
                  <a:pt x="1431" y="1507"/>
                  <a:pt x="1115" y="1615"/>
                  <a:pt x="730" y="1615"/>
                </a:cubicBezTo>
                <a:cubicBezTo>
                  <a:pt x="346" y="1615"/>
                  <a:pt x="30" y="1507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49"/>
                  <a:pt x="0" y="1349"/>
                  <a:pt x="0" y="1339"/>
                </a:cubicBezTo>
                <a:cubicBezTo>
                  <a:pt x="0" y="1339"/>
                  <a:pt x="0" y="1339"/>
                  <a:pt x="0" y="1329"/>
                </a:cubicBezTo>
                <a:cubicBezTo>
                  <a:pt x="0" y="394"/>
                  <a:pt x="0" y="394"/>
                  <a:pt x="0" y="394"/>
                </a:cubicBezTo>
                <a:cubicBezTo>
                  <a:pt x="119" y="522"/>
                  <a:pt x="434" y="591"/>
                  <a:pt x="730" y="591"/>
                </a:cubicBezTo>
                <a:cubicBezTo>
                  <a:pt x="1026" y="591"/>
                  <a:pt x="1342" y="522"/>
                  <a:pt x="1460" y="384"/>
                </a:cubicBezTo>
                <a:close/>
                <a:moveTo>
                  <a:pt x="730" y="541"/>
                </a:moveTo>
                <a:cubicBezTo>
                  <a:pt x="1135" y="541"/>
                  <a:pt x="1460" y="423"/>
                  <a:pt x="1460" y="275"/>
                </a:cubicBezTo>
                <a:cubicBezTo>
                  <a:pt x="1460" y="128"/>
                  <a:pt x="1135" y="0"/>
                  <a:pt x="730" y="0"/>
                </a:cubicBezTo>
                <a:cubicBezTo>
                  <a:pt x="326" y="0"/>
                  <a:pt x="0" y="128"/>
                  <a:pt x="0" y="275"/>
                </a:cubicBezTo>
                <a:cubicBezTo>
                  <a:pt x="0" y="423"/>
                  <a:pt x="326" y="541"/>
                  <a:pt x="730" y="541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41" name="Freeform 65"/>
          <p:cNvSpPr>
            <a:spLocks noChangeAspect="1"/>
          </p:cNvSpPr>
          <p:nvPr/>
        </p:nvSpPr>
        <p:spPr bwMode="auto">
          <a:xfrm>
            <a:off x="5626615" y="5957306"/>
            <a:ext cx="575263" cy="628136"/>
          </a:xfrm>
          <a:custGeom>
            <a:avLst/>
            <a:gdLst>
              <a:gd name="connsiteX0" fmla="*/ 125323 w 1014215"/>
              <a:gd name="connsiteY0" fmla="*/ 329467 h 1107432"/>
              <a:gd name="connsiteX1" fmla="*/ 476077 w 1014215"/>
              <a:gd name="connsiteY1" fmla="*/ 532127 h 1107432"/>
              <a:gd name="connsiteX2" fmla="*/ 474864 w 1014215"/>
              <a:gd name="connsiteY2" fmla="*/ 1098952 h 1107432"/>
              <a:gd name="connsiteX3" fmla="*/ 459087 w 1014215"/>
              <a:gd name="connsiteY3" fmla="*/ 1107432 h 1107432"/>
              <a:gd name="connsiteX4" fmla="*/ 108333 w 1014215"/>
              <a:gd name="connsiteY4" fmla="*/ 904772 h 1107432"/>
              <a:gd name="connsiteX5" fmla="*/ 109547 w 1014215"/>
              <a:gd name="connsiteY5" fmla="*/ 339192 h 1107432"/>
              <a:gd name="connsiteX6" fmla="*/ 998983 w 1014215"/>
              <a:gd name="connsiteY6" fmla="*/ 245825 h 1107432"/>
              <a:gd name="connsiteX7" fmla="*/ 1014215 w 1014215"/>
              <a:gd name="connsiteY7" fmla="*/ 255248 h 1107432"/>
              <a:gd name="connsiteX8" fmla="*/ 1014083 w 1014215"/>
              <a:gd name="connsiteY8" fmla="*/ 660340 h 1107432"/>
              <a:gd name="connsiteX9" fmla="*/ 523669 w 1014215"/>
              <a:gd name="connsiteY9" fmla="*/ 942080 h 1107432"/>
              <a:gd name="connsiteX10" fmla="*/ 507360 w 1014215"/>
              <a:gd name="connsiteY10" fmla="*/ 933279 h 1107432"/>
              <a:gd name="connsiteX11" fmla="*/ 507491 w 1014215"/>
              <a:gd name="connsiteY11" fmla="*/ 528187 h 1107432"/>
              <a:gd name="connsiteX12" fmla="*/ 998983 w 1014215"/>
              <a:gd name="connsiteY12" fmla="*/ 245825 h 1107432"/>
              <a:gd name="connsiteX13" fmla="*/ 351430 w 1014215"/>
              <a:gd name="connsiteY13" fmla="*/ 0 h 1107432"/>
              <a:gd name="connsiteX14" fmla="*/ 840630 w 1014215"/>
              <a:gd name="connsiteY14" fmla="*/ 283841 h 1107432"/>
              <a:gd name="connsiteX15" fmla="*/ 841164 w 1014215"/>
              <a:gd name="connsiteY15" fmla="*/ 302366 h 1107432"/>
              <a:gd name="connsiteX16" fmla="*/ 490278 w 1014215"/>
              <a:gd name="connsiteY16" fmla="*/ 504799 h 1107432"/>
              <a:gd name="connsiteX17" fmla="*/ 0 w 1014215"/>
              <a:gd name="connsiteY17" fmla="*/ 220335 h 1107432"/>
              <a:gd name="connsiteX18" fmla="*/ 544 w 1014215"/>
              <a:gd name="connsiteY18" fmla="*/ 202432 h 110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14215" h="1107432">
                <a:moveTo>
                  <a:pt x="125323" y="329467"/>
                </a:moveTo>
                <a:lnTo>
                  <a:pt x="476077" y="532127"/>
                </a:lnTo>
                <a:cubicBezTo>
                  <a:pt x="475673" y="721095"/>
                  <a:pt x="475268" y="909985"/>
                  <a:pt x="474864" y="1098952"/>
                </a:cubicBezTo>
                <a:lnTo>
                  <a:pt x="459087" y="1107432"/>
                </a:lnTo>
                <a:lnTo>
                  <a:pt x="108333" y="904772"/>
                </a:lnTo>
                <a:cubicBezTo>
                  <a:pt x="111974" y="899716"/>
                  <a:pt x="106715" y="435037"/>
                  <a:pt x="109547" y="339192"/>
                </a:cubicBezTo>
                <a:close/>
                <a:moveTo>
                  <a:pt x="998983" y="245825"/>
                </a:moveTo>
                <a:lnTo>
                  <a:pt x="1014215" y="255248"/>
                </a:lnTo>
                <a:lnTo>
                  <a:pt x="1014083" y="660340"/>
                </a:lnTo>
                <a:cubicBezTo>
                  <a:pt x="1007884" y="659716"/>
                  <a:pt x="608090" y="896609"/>
                  <a:pt x="523669" y="942080"/>
                </a:cubicBezTo>
                <a:lnTo>
                  <a:pt x="507360" y="933279"/>
                </a:lnTo>
                <a:lnTo>
                  <a:pt x="507491" y="528187"/>
                </a:lnTo>
                <a:cubicBezTo>
                  <a:pt x="671344" y="434054"/>
                  <a:pt x="835130" y="339959"/>
                  <a:pt x="998983" y="245825"/>
                </a:cubicBezTo>
                <a:close/>
                <a:moveTo>
                  <a:pt x="351430" y="0"/>
                </a:moveTo>
                <a:cubicBezTo>
                  <a:pt x="353989" y="5681"/>
                  <a:pt x="759042" y="233466"/>
                  <a:pt x="840630" y="283841"/>
                </a:cubicBezTo>
                <a:lnTo>
                  <a:pt x="841164" y="302366"/>
                </a:lnTo>
                <a:lnTo>
                  <a:pt x="490278" y="504799"/>
                </a:lnTo>
                <a:cubicBezTo>
                  <a:pt x="326830" y="409965"/>
                  <a:pt x="163449" y="315169"/>
                  <a:pt x="0" y="220335"/>
                </a:cubicBezTo>
                <a:lnTo>
                  <a:pt x="544" y="202432"/>
                </a:ln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4802973" y="6229154"/>
            <a:ext cx="740355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</p:cNvCxnSpPr>
          <p:nvPr/>
        </p:nvCxnSpPr>
        <p:spPr>
          <a:xfrm flipV="1">
            <a:off x="6381850" y="6271375"/>
            <a:ext cx="908061" cy="2769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cxnSpLocks/>
          </p:cNvCxnSpPr>
          <p:nvPr/>
        </p:nvCxnSpPr>
        <p:spPr>
          <a:xfrm>
            <a:off x="4802973" y="6622258"/>
            <a:ext cx="2486938" cy="3665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71780" y="6401789"/>
            <a:ext cx="502246" cy="2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time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62197" y="6017297"/>
            <a:ext cx="502246" cy="2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time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948760" y="6013204"/>
            <a:ext cx="502246" cy="286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time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18" y="6023826"/>
            <a:ext cx="1238836" cy="701000"/>
          </a:xfrm>
          <a:prstGeom prst="rect">
            <a:avLst/>
          </a:prstGeom>
        </p:spPr>
      </p:pic>
      <p:sp>
        <p:nvSpPr>
          <p:cNvPr id="43" name="Arrow: Down 42"/>
          <p:cNvSpPr/>
          <p:nvPr/>
        </p:nvSpPr>
        <p:spPr>
          <a:xfrm rot="10800000">
            <a:off x="3797549" y="4338549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8" name="Freeform 5"/>
          <p:cNvSpPr>
            <a:spLocks noEditPoints="1"/>
          </p:cNvSpPr>
          <p:nvPr/>
        </p:nvSpPr>
        <p:spPr bwMode="auto">
          <a:xfrm>
            <a:off x="7444849" y="3913535"/>
            <a:ext cx="564898" cy="609734"/>
          </a:xfrm>
          <a:custGeom>
            <a:avLst/>
            <a:gdLst>
              <a:gd name="T0" fmla="*/ 1460 w 1460"/>
              <a:gd name="T1" fmla="*/ 384 h 1615"/>
              <a:gd name="T2" fmla="*/ 1460 w 1460"/>
              <a:gd name="T3" fmla="*/ 1359 h 1615"/>
              <a:gd name="T4" fmla="*/ 1460 w 1460"/>
              <a:gd name="T5" fmla="*/ 1359 h 1615"/>
              <a:gd name="T6" fmla="*/ 730 w 1460"/>
              <a:gd name="T7" fmla="*/ 1615 h 1615"/>
              <a:gd name="T8" fmla="*/ 0 w 1460"/>
              <a:gd name="T9" fmla="*/ 1359 h 1615"/>
              <a:gd name="T10" fmla="*/ 0 w 1460"/>
              <a:gd name="T11" fmla="*/ 1359 h 1615"/>
              <a:gd name="T12" fmla="*/ 0 w 1460"/>
              <a:gd name="T13" fmla="*/ 1359 h 1615"/>
              <a:gd name="T14" fmla="*/ 0 w 1460"/>
              <a:gd name="T15" fmla="*/ 1339 h 1615"/>
              <a:gd name="T16" fmla="*/ 0 w 1460"/>
              <a:gd name="T17" fmla="*/ 1329 h 1615"/>
              <a:gd name="T18" fmla="*/ 0 w 1460"/>
              <a:gd name="T19" fmla="*/ 394 h 1615"/>
              <a:gd name="T20" fmla="*/ 730 w 1460"/>
              <a:gd name="T21" fmla="*/ 591 h 1615"/>
              <a:gd name="T22" fmla="*/ 1460 w 1460"/>
              <a:gd name="T23" fmla="*/ 384 h 1615"/>
              <a:gd name="T24" fmla="*/ 730 w 1460"/>
              <a:gd name="T25" fmla="*/ 541 h 1615"/>
              <a:gd name="T26" fmla="*/ 1460 w 1460"/>
              <a:gd name="T27" fmla="*/ 275 h 1615"/>
              <a:gd name="T28" fmla="*/ 730 w 1460"/>
              <a:gd name="T29" fmla="*/ 0 h 1615"/>
              <a:gd name="T30" fmla="*/ 0 w 1460"/>
              <a:gd name="T31" fmla="*/ 275 h 1615"/>
              <a:gd name="T32" fmla="*/ 730 w 1460"/>
              <a:gd name="T33" fmla="*/ 54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0" h="1615">
                <a:moveTo>
                  <a:pt x="1460" y="384"/>
                </a:moveTo>
                <a:cubicBezTo>
                  <a:pt x="1460" y="1359"/>
                  <a:pt x="1460" y="1359"/>
                  <a:pt x="1460" y="1359"/>
                </a:cubicBezTo>
                <a:cubicBezTo>
                  <a:pt x="1460" y="1359"/>
                  <a:pt x="1460" y="1359"/>
                  <a:pt x="1460" y="1359"/>
                </a:cubicBezTo>
                <a:cubicBezTo>
                  <a:pt x="1431" y="1507"/>
                  <a:pt x="1115" y="1615"/>
                  <a:pt x="730" y="1615"/>
                </a:cubicBezTo>
                <a:cubicBezTo>
                  <a:pt x="346" y="1615"/>
                  <a:pt x="30" y="1507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49"/>
                  <a:pt x="0" y="1349"/>
                  <a:pt x="0" y="1339"/>
                </a:cubicBezTo>
                <a:cubicBezTo>
                  <a:pt x="0" y="1339"/>
                  <a:pt x="0" y="1339"/>
                  <a:pt x="0" y="1329"/>
                </a:cubicBezTo>
                <a:cubicBezTo>
                  <a:pt x="0" y="394"/>
                  <a:pt x="0" y="394"/>
                  <a:pt x="0" y="394"/>
                </a:cubicBezTo>
                <a:cubicBezTo>
                  <a:pt x="119" y="522"/>
                  <a:pt x="434" y="591"/>
                  <a:pt x="730" y="591"/>
                </a:cubicBezTo>
                <a:cubicBezTo>
                  <a:pt x="1026" y="591"/>
                  <a:pt x="1342" y="522"/>
                  <a:pt x="1460" y="384"/>
                </a:cubicBezTo>
                <a:close/>
                <a:moveTo>
                  <a:pt x="730" y="541"/>
                </a:moveTo>
                <a:cubicBezTo>
                  <a:pt x="1135" y="541"/>
                  <a:pt x="1460" y="423"/>
                  <a:pt x="1460" y="275"/>
                </a:cubicBezTo>
                <a:cubicBezTo>
                  <a:pt x="1460" y="128"/>
                  <a:pt x="1135" y="0"/>
                  <a:pt x="730" y="0"/>
                </a:cubicBezTo>
                <a:cubicBezTo>
                  <a:pt x="326" y="0"/>
                  <a:pt x="0" y="128"/>
                  <a:pt x="0" y="275"/>
                </a:cubicBezTo>
                <a:cubicBezTo>
                  <a:pt x="0" y="423"/>
                  <a:pt x="326" y="541"/>
                  <a:pt x="730" y="541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2" name="Arrow: Down 51"/>
          <p:cNvSpPr/>
          <p:nvPr/>
        </p:nvSpPr>
        <p:spPr>
          <a:xfrm rot="10800000">
            <a:off x="7527198" y="4332180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3" name="Arrow: Down 52"/>
          <p:cNvSpPr/>
          <p:nvPr/>
        </p:nvSpPr>
        <p:spPr>
          <a:xfrm rot="10800000">
            <a:off x="7669819" y="4338549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4" name="Arrow: Down 53"/>
          <p:cNvSpPr/>
          <p:nvPr/>
        </p:nvSpPr>
        <p:spPr>
          <a:xfrm rot="10800000">
            <a:off x="7816398" y="4340842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5" name="Freeform 5"/>
          <p:cNvSpPr>
            <a:spLocks noEditPoints="1"/>
          </p:cNvSpPr>
          <p:nvPr/>
        </p:nvSpPr>
        <p:spPr bwMode="auto">
          <a:xfrm>
            <a:off x="5251631" y="3911550"/>
            <a:ext cx="564898" cy="609734"/>
          </a:xfrm>
          <a:custGeom>
            <a:avLst/>
            <a:gdLst>
              <a:gd name="T0" fmla="*/ 1460 w 1460"/>
              <a:gd name="T1" fmla="*/ 384 h 1615"/>
              <a:gd name="T2" fmla="*/ 1460 w 1460"/>
              <a:gd name="T3" fmla="*/ 1359 h 1615"/>
              <a:gd name="T4" fmla="*/ 1460 w 1460"/>
              <a:gd name="T5" fmla="*/ 1359 h 1615"/>
              <a:gd name="T6" fmla="*/ 730 w 1460"/>
              <a:gd name="T7" fmla="*/ 1615 h 1615"/>
              <a:gd name="T8" fmla="*/ 0 w 1460"/>
              <a:gd name="T9" fmla="*/ 1359 h 1615"/>
              <a:gd name="T10" fmla="*/ 0 w 1460"/>
              <a:gd name="T11" fmla="*/ 1359 h 1615"/>
              <a:gd name="T12" fmla="*/ 0 w 1460"/>
              <a:gd name="T13" fmla="*/ 1359 h 1615"/>
              <a:gd name="T14" fmla="*/ 0 w 1460"/>
              <a:gd name="T15" fmla="*/ 1339 h 1615"/>
              <a:gd name="T16" fmla="*/ 0 w 1460"/>
              <a:gd name="T17" fmla="*/ 1329 h 1615"/>
              <a:gd name="T18" fmla="*/ 0 w 1460"/>
              <a:gd name="T19" fmla="*/ 394 h 1615"/>
              <a:gd name="T20" fmla="*/ 730 w 1460"/>
              <a:gd name="T21" fmla="*/ 591 h 1615"/>
              <a:gd name="T22" fmla="*/ 1460 w 1460"/>
              <a:gd name="T23" fmla="*/ 384 h 1615"/>
              <a:gd name="T24" fmla="*/ 730 w 1460"/>
              <a:gd name="T25" fmla="*/ 541 h 1615"/>
              <a:gd name="T26" fmla="*/ 1460 w 1460"/>
              <a:gd name="T27" fmla="*/ 275 h 1615"/>
              <a:gd name="T28" fmla="*/ 730 w 1460"/>
              <a:gd name="T29" fmla="*/ 0 h 1615"/>
              <a:gd name="T30" fmla="*/ 0 w 1460"/>
              <a:gd name="T31" fmla="*/ 275 h 1615"/>
              <a:gd name="T32" fmla="*/ 730 w 1460"/>
              <a:gd name="T33" fmla="*/ 541 h 1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60" h="1615">
                <a:moveTo>
                  <a:pt x="1460" y="384"/>
                </a:moveTo>
                <a:cubicBezTo>
                  <a:pt x="1460" y="1359"/>
                  <a:pt x="1460" y="1359"/>
                  <a:pt x="1460" y="1359"/>
                </a:cubicBezTo>
                <a:cubicBezTo>
                  <a:pt x="1460" y="1359"/>
                  <a:pt x="1460" y="1359"/>
                  <a:pt x="1460" y="1359"/>
                </a:cubicBezTo>
                <a:cubicBezTo>
                  <a:pt x="1431" y="1507"/>
                  <a:pt x="1115" y="1615"/>
                  <a:pt x="730" y="1615"/>
                </a:cubicBezTo>
                <a:cubicBezTo>
                  <a:pt x="346" y="1615"/>
                  <a:pt x="30" y="1507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59"/>
                  <a:pt x="0" y="1359"/>
                  <a:pt x="0" y="1359"/>
                </a:cubicBezTo>
                <a:cubicBezTo>
                  <a:pt x="0" y="1349"/>
                  <a:pt x="0" y="1349"/>
                  <a:pt x="0" y="1339"/>
                </a:cubicBezTo>
                <a:cubicBezTo>
                  <a:pt x="0" y="1339"/>
                  <a:pt x="0" y="1339"/>
                  <a:pt x="0" y="1329"/>
                </a:cubicBezTo>
                <a:cubicBezTo>
                  <a:pt x="0" y="394"/>
                  <a:pt x="0" y="394"/>
                  <a:pt x="0" y="394"/>
                </a:cubicBezTo>
                <a:cubicBezTo>
                  <a:pt x="119" y="522"/>
                  <a:pt x="434" y="591"/>
                  <a:pt x="730" y="591"/>
                </a:cubicBezTo>
                <a:cubicBezTo>
                  <a:pt x="1026" y="591"/>
                  <a:pt x="1342" y="522"/>
                  <a:pt x="1460" y="384"/>
                </a:cubicBezTo>
                <a:close/>
                <a:moveTo>
                  <a:pt x="730" y="541"/>
                </a:moveTo>
                <a:cubicBezTo>
                  <a:pt x="1135" y="541"/>
                  <a:pt x="1460" y="423"/>
                  <a:pt x="1460" y="275"/>
                </a:cubicBezTo>
                <a:cubicBezTo>
                  <a:pt x="1460" y="128"/>
                  <a:pt x="1135" y="0"/>
                  <a:pt x="730" y="0"/>
                </a:cubicBezTo>
                <a:cubicBezTo>
                  <a:pt x="326" y="0"/>
                  <a:pt x="0" y="128"/>
                  <a:pt x="0" y="275"/>
                </a:cubicBezTo>
                <a:cubicBezTo>
                  <a:pt x="0" y="423"/>
                  <a:pt x="326" y="541"/>
                  <a:pt x="730" y="541"/>
                </a:cubicBezTo>
                <a:close/>
              </a:path>
            </a:pathLst>
          </a:custGeom>
          <a:solidFill>
            <a:srgbClr val="00B0F0"/>
          </a:solidFill>
          <a:ln>
            <a:noFill/>
            <a:headEnd type="none" w="med" len="med"/>
            <a:tailEnd type="none" w="med" len="med"/>
          </a:ln>
          <a:effectLst/>
          <a:ex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90234" tIns="152188" rIns="190234" bIns="15218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6995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light"/>
              <a:ea typeface="+mn-ea"/>
              <a:cs typeface="Segoe UI" pitchFamily="34" charset="0"/>
            </a:endParaRPr>
          </a:p>
        </p:txBody>
      </p:sp>
      <p:sp>
        <p:nvSpPr>
          <p:cNvPr id="56" name="Arrow: Down 55"/>
          <p:cNvSpPr/>
          <p:nvPr/>
        </p:nvSpPr>
        <p:spPr>
          <a:xfrm rot="10800000">
            <a:off x="5333980" y="4330195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8" name="Arrow: Down 57"/>
          <p:cNvSpPr/>
          <p:nvPr/>
        </p:nvSpPr>
        <p:spPr>
          <a:xfrm rot="10800000">
            <a:off x="5623180" y="4338857"/>
            <a:ext cx="142619" cy="300371"/>
          </a:xfrm>
          <a:prstGeom prst="downArrow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727696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96780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rgbClr val="D83B01"/>
                </a:solidFill>
                <a:latin typeface="+mn-lt"/>
              </a:rPr>
              <a:t>Import:</a:t>
            </a:r>
            <a:r>
              <a:rPr lang="en-US" sz="3200" dirty="0">
                <a:solidFill>
                  <a:srgbClr val="D83B01"/>
                </a:solidFill>
                <a:latin typeface="+mn-lt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Small</a:t>
            </a:r>
            <a:r>
              <a:rPr lang="en-US" sz="1800" dirty="0">
                <a:latin typeface="+mn-lt"/>
              </a:rPr>
              <a:t> model size </a:t>
            </a:r>
            <a:r>
              <a:rPr lang="en-US" sz="1800" b="1" dirty="0">
                <a:latin typeface="+mn-lt"/>
              </a:rPr>
              <a:t>(&lt;1 GB)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Low-to-medium concurrency </a:t>
            </a:r>
            <a:r>
              <a:rPr lang="en-US" sz="1800" dirty="0">
                <a:latin typeface="+mn-lt"/>
              </a:rPr>
              <a:t>needs</a:t>
            </a:r>
            <a:endParaRPr lang="en-US" sz="1800" b="1" dirty="0"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Infrequent </a:t>
            </a:r>
            <a:r>
              <a:rPr lang="en-US" sz="1800" dirty="0">
                <a:latin typeface="+mn-lt"/>
              </a:rPr>
              <a:t>data updates (&lt;8x day)</a:t>
            </a:r>
          </a:p>
          <a:p>
            <a:pPr marL="0" indent="0">
              <a:buNone/>
            </a:pPr>
            <a:endParaRPr lang="en-US" sz="3200" b="1" dirty="0">
              <a:latin typeface="+mn-lt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D83B01"/>
                </a:solidFill>
                <a:latin typeface="+mn-lt"/>
              </a:rPr>
              <a:t>Live connection to SSAS</a:t>
            </a:r>
            <a:endParaRPr lang="en-US" sz="3200" dirty="0">
              <a:solidFill>
                <a:srgbClr val="D83B01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Medium-to-large</a:t>
            </a:r>
            <a:r>
              <a:rPr lang="en-US" sz="1800" dirty="0">
                <a:latin typeface="+mn-lt"/>
              </a:rPr>
              <a:t> model size </a:t>
            </a:r>
            <a:r>
              <a:rPr lang="en-US" sz="1800" b="1" dirty="0">
                <a:latin typeface="+mn-lt"/>
              </a:rPr>
              <a:t>(&gt;1 GB)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High concurrency </a:t>
            </a:r>
            <a:r>
              <a:rPr lang="en-US" sz="1800" dirty="0">
                <a:latin typeface="+mn-lt"/>
              </a:rPr>
              <a:t>needs</a:t>
            </a:r>
          </a:p>
          <a:p>
            <a:pPr marL="0" indent="0">
              <a:buNone/>
            </a:pPr>
            <a:r>
              <a:rPr lang="en-US" sz="1800" b="1" dirty="0">
                <a:latin typeface="+mn-lt"/>
              </a:rPr>
              <a:t>More frequent </a:t>
            </a:r>
            <a:r>
              <a:rPr lang="en-US" sz="1800" dirty="0">
                <a:latin typeface="+mn-lt"/>
              </a:rPr>
              <a:t>data updates</a:t>
            </a:r>
          </a:p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D83B01"/>
                </a:solidFill>
                <a:latin typeface="+mn-lt"/>
              </a:rPr>
              <a:t>DirectQuery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If you have near-real-time or data sovereignty requirements</a:t>
            </a:r>
          </a:p>
          <a:p>
            <a:pPr marL="0" indent="0">
              <a:buNone/>
            </a:pPr>
            <a:r>
              <a:rPr lang="en-US" sz="1800" dirty="0">
                <a:latin typeface="+mn-lt"/>
              </a:rPr>
              <a:t>Be aware of the </a:t>
            </a:r>
            <a:r>
              <a:rPr lang="en-US" sz="1800" b="1" dirty="0">
                <a:latin typeface="+mn-lt"/>
              </a:rPr>
              <a:t>caveats</a:t>
            </a:r>
            <a:r>
              <a:rPr lang="en-US" sz="1800" dirty="0">
                <a:latin typeface="+mn-lt"/>
              </a:rPr>
              <a:t>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when choosing data source type</a:t>
            </a:r>
          </a:p>
        </p:txBody>
      </p:sp>
    </p:spTree>
    <p:extLst>
      <p:ext uri="{BB962C8B-B14F-4D97-AF65-F5344CB8AC3E}">
        <p14:creationId xmlns:p14="http://schemas.microsoft.com/office/powerpoint/2010/main" val="10006904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2399" y="5963574"/>
            <a:ext cx="12432312" cy="102995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3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329" y="4787589"/>
            <a:ext cx="2102840" cy="840009"/>
          </a:xfrm>
          <a:prstGeom prst="rect">
            <a:avLst/>
          </a:prstGeom>
          <a:noFill/>
        </p:spPr>
        <p:txBody>
          <a:bodyPr wrap="square" lIns="182829" tIns="91414" rIns="91414" bIns="182829" rtlCol="0" anchor="t">
            <a:noAutofit/>
          </a:bodyPr>
          <a:lstStyle/>
          <a:p>
            <a:pPr marL="0" marR="0" lvl="0" indent="0" algn="l" defTabSz="9141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On-premises data sources</a:t>
            </a:r>
          </a:p>
        </p:txBody>
      </p:sp>
      <p:sp>
        <p:nvSpPr>
          <p:cNvPr id="83" name="Title 1"/>
          <p:cNvSpPr txBox="1">
            <a:spLocks/>
          </p:cNvSpPr>
          <p:nvPr/>
        </p:nvSpPr>
        <p:spPr>
          <a:xfrm>
            <a:off x="61167" y="145417"/>
            <a:ext cx="12339657" cy="726132"/>
          </a:xfrm>
          <a:prstGeom prst="rect">
            <a:avLst/>
          </a:prstGeom>
        </p:spPr>
        <p:txBody>
          <a:bodyPr vert="horz" wrap="square" lIns="146263" tIns="91414" rIns="146263" bIns="91414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99" b="0" i="0" u="none" strike="noStrike" kern="1200" cap="none" spc="-102" normalizeH="0" baseline="0" noProof="0" dirty="0">
                <a:ln w="3175"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On-premises data gateway</a:t>
            </a:r>
          </a:p>
          <a:p>
            <a:pPr marL="0" marR="0" lvl="0" indent="0" algn="l" defTabSz="93250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0" i="0" u="none" strike="noStrike" kern="1200" cap="none" spc="-102" normalizeH="0" baseline="0" noProof="0" dirty="0">
                <a:ln w="3175"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A simplified model </a:t>
            </a:r>
            <a:br>
              <a:rPr kumimoji="0" lang="en-US" sz="2448" b="0" i="0" u="none" strike="noStrike" kern="1200" cap="none" spc="-102" normalizeH="0" baseline="0" noProof="0" dirty="0">
                <a:ln w="3175"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endParaRPr kumimoji="0" lang="en-US" sz="2448" b="0" i="0" u="none" strike="noStrike" kern="1200" cap="none" spc="-102" normalizeH="0" baseline="0" noProof="0" dirty="0">
              <a:ln w="3175">
                <a:noFill/>
              </a:ln>
              <a:solidFill>
                <a:srgbClr val="353535"/>
              </a:soli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258393" y="2713199"/>
            <a:ext cx="2018727" cy="1090330"/>
          </a:xfrm>
          <a:prstGeom prst="rect">
            <a:avLst/>
          </a:prstGeom>
          <a:noFill/>
        </p:spPr>
        <p:txBody>
          <a:bodyPr wrap="square" lIns="182829" tIns="91414" rIns="91414" bIns="182829" rtlCol="0" anchor="t">
            <a:noAutofit/>
          </a:bodyPr>
          <a:lstStyle/>
          <a:p>
            <a:pPr marL="0" marR="0" lvl="0" indent="0" algn="l" defTabSz="9325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Cloud</a:t>
            </a:r>
          </a:p>
          <a:p>
            <a:pPr marL="0" marR="0" lvl="0" indent="0" algn="l" defTabSz="932536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1199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1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endParaRPr kumimoji="0" lang="en-US" sz="1199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918595" y="3189649"/>
            <a:ext cx="2140235" cy="727539"/>
          </a:xfrm>
          <a:prstGeom prst="rect">
            <a:avLst/>
          </a:prstGeom>
          <a:solidFill>
            <a:schemeClr val="bg1"/>
          </a:solidFill>
          <a:ln>
            <a:solidFill>
              <a:srgbClr val="0078D7"/>
            </a:solidFill>
          </a:ln>
        </p:spPr>
        <p:txBody>
          <a:bodyPr wrap="square" lIns="91414" tIns="182829" rIns="91414" bIns="182829" rtlCol="0" anchor="ctr">
            <a:noAutofit/>
          </a:bodyPr>
          <a:lstStyle/>
          <a:p>
            <a:pPr marL="0" marR="0" lvl="0" indent="0" algn="ctr" defTabSz="93253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Power BI</a:t>
            </a:r>
          </a:p>
        </p:txBody>
      </p:sp>
      <p:cxnSp>
        <p:nvCxnSpPr>
          <p:cNvPr id="237" name="Straight Connector 236"/>
          <p:cNvCxnSpPr/>
          <p:nvPr/>
        </p:nvCxnSpPr>
        <p:spPr>
          <a:xfrm>
            <a:off x="440137" y="4342049"/>
            <a:ext cx="5849940" cy="0"/>
          </a:xfrm>
          <a:prstGeom prst="line">
            <a:avLst/>
          </a:prstGeom>
          <a:ln>
            <a:solidFill>
              <a:srgbClr val="002050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213329" y="4077313"/>
            <a:ext cx="2091440" cy="1885867"/>
            <a:chOff x="4603371" y="2985210"/>
            <a:chExt cx="1537963" cy="1386793"/>
          </a:xfrm>
        </p:grpSpPr>
        <p:sp>
          <p:nvSpPr>
            <p:cNvPr id="194" name="TextBox 193"/>
            <p:cNvSpPr txBox="1"/>
            <p:nvPr/>
          </p:nvSpPr>
          <p:spPr>
            <a:xfrm>
              <a:off x="5081862" y="3702156"/>
              <a:ext cx="1059472" cy="371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32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Gateway</a:t>
              </a:r>
            </a:p>
            <a:p>
              <a:pPr marL="0" marR="0" lvl="0" indent="0" algn="l" defTabSz="9141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48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13" name="Straight Arrow Connector 212"/>
            <p:cNvCxnSpPr>
              <a:cxnSpLocks/>
            </p:cNvCxnSpPr>
            <p:nvPr/>
          </p:nvCxnSpPr>
          <p:spPr>
            <a:xfrm>
              <a:off x="4844719" y="2985210"/>
              <a:ext cx="3030" cy="578310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" name="Group 4"/>
            <p:cNvGrpSpPr>
              <a:grpSpLocks noChangeAspect="1"/>
            </p:cNvGrpSpPr>
            <p:nvPr/>
          </p:nvGrpSpPr>
          <p:grpSpPr bwMode="auto">
            <a:xfrm>
              <a:off x="4603371" y="3600690"/>
              <a:ext cx="485494" cy="486662"/>
              <a:chOff x="3826" y="3056"/>
              <a:chExt cx="416" cy="417"/>
            </a:xfrm>
          </p:grpSpPr>
          <p:sp>
            <p:nvSpPr>
              <p:cNvPr id="218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826" y="3056"/>
                <a:ext cx="416" cy="4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19" name="Freeform 5"/>
              <p:cNvSpPr>
                <a:spLocks/>
              </p:cNvSpPr>
              <p:nvPr/>
            </p:nvSpPr>
            <p:spPr bwMode="auto">
              <a:xfrm>
                <a:off x="3826" y="3058"/>
                <a:ext cx="414" cy="415"/>
              </a:xfrm>
              <a:custGeom>
                <a:avLst/>
                <a:gdLst>
                  <a:gd name="T0" fmla="*/ 100 w 200"/>
                  <a:gd name="T1" fmla="*/ 200 h 200"/>
                  <a:gd name="T2" fmla="*/ 87 w 200"/>
                  <a:gd name="T3" fmla="*/ 194 h 200"/>
                  <a:gd name="T4" fmla="*/ 6 w 200"/>
                  <a:gd name="T5" fmla="*/ 113 h 200"/>
                  <a:gd name="T6" fmla="*/ 0 w 200"/>
                  <a:gd name="T7" fmla="*/ 100 h 200"/>
                  <a:gd name="T8" fmla="*/ 6 w 200"/>
                  <a:gd name="T9" fmla="*/ 87 h 200"/>
                  <a:gd name="T10" fmla="*/ 87 w 200"/>
                  <a:gd name="T11" fmla="*/ 6 h 200"/>
                  <a:gd name="T12" fmla="*/ 100 w 200"/>
                  <a:gd name="T13" fmla="*/ 0 h 200"/>
                  <a:gd name="T14" fmla="*/ 113 w 200"/>
                  <a:gd name="T15" fmla="*/ 6 h 200"/>
                  <a:gd name="T16" fmla="*/ 195 w 200"/>
                  <a:gd name="T17" fmla="*/ 87 h 200"/>
                  <a:gd name="T18" fmla="*/ 200 w 200"/>
                  <a:gd name="T19" fmla="*/ 100 h 200"/>
                  <a:gd name="T20" fmla="*/ 195 w 200"/>
                  <a:gd name="T21" fmla="*/ 114 h 200"/>
                  <a:gd name="T22" fmla="*/ 113 w 200"/>
                  <a:gd name="T23" fmla="*/ 194 h 200"/>
                  <a:gd name="T24" fmla="*/ 100 w 200"/>
                  <a:gd name="T25" fmla="*/ 20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00" h="200">
                    <a:moveTo>
                      <a:pt x="100" y="200"/>
                    </a:moveTo>
                    <a:cubicBezTo>
                      <a:pt x="95" y="200"/>
                      <a:pt x="90" y="198"/>
                      <a:pt x="87" y="194"/>
                    </a:cubicBezTo>
                    <a:cubicBezTo>
                      <a:pt x="6" y="113"/>
                      <a:pt x="6" y="113"/>
                      <a:pt x="6" y="113"/>
                    </a:cubicBezTo>
                    <a:cubicBezTo>
                      <a:pt x="2" y="110"/>
                      <a:pt x="0" y="105"/>
                      <a:pt x="0" y="100"/>
                    </a:cubicBezTo>
                    <a:cubicBezTo>
                      <a:pt x="0" y="95"/>
                      <a:pt x="2" y="90"/>
                      <a:pt x="6" y="87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90" y="2"/>
                      <a:pt x="95" y="0"/>
                      <a:pt x="100" y="0"/>
                    </a:cubicBezTo>
                    <a:cubicBezTo>
                      <a:pt x="105" y="0"/>
                      <a:pt x="110" y="2"/>
                      <a:pt x="113" y="6"/>
                    </a:cubicBezTo>
                    <a:cubicBezTo>
                      <a:pt x="195" y="87"/>
                      <a:pt x="195" y="87"/>
                      <a:pt x="195" y="87"/>
                    </a:cubicBezTo>
                    <a:cubicBezTo>
                      <a:pt x="198" y="91"/>
                      <a:pt x="200" y="95"/>
                      <a:pt x="200" y="100"/>
                    </a:cubicBezTo>
                    <a:cubicBezTo>
                      <a:pt x="200" y="105"/>
                      <a:pt x="198" y="110"/>
                      <a:pt x="195" y="114"/>
                    </a:cubicBezTo>
                    <a:cubicBezTo>
                      <a:pt x="113" y="194"/>
                      <a:pt x="113" y="194"/>
                      <a:pt x="113" y="194"/>
                    </a:cubicBezTo>
                    <a:cubicBezTo>
                      <a:pt x="110" y="198"/>
                      <a:pt x="105" y="200"/>
                      <a:pt x="100" y="200"/>
                    </a:cubicBezTo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0" name="Freeform 7"/>
              <p:cNvSpPr>
                <a:spLocks/>
              </p:cNvSpPr>
              <p:nvPr/>
            </p:nvSpPr>
            <p:spPr bwMode="auto">
              <a:xfrm>
                <a:off x="3979" y="3096"/>
                <a:ext cx="108" cy="132"/>
              </a:xfrm>
              <a:custGeom>
                <a:avLst/>
                <a:gdLst>
                  <a:gd name="T0" fmla="*/ 54 w 108"/>
                  <a:gd name="T1" fmla="*/ 0 h 132"/>
                  <a:gd name="T2" fmla="*/ 0 w 108"/>
                  <a:gd name="T3" fmla="*/ 53 h 132"/>
                  <a:gd name="T4" fmla="*/ 37 w 108"/>
                  <a:gd name="T5" fmla="*/ 53 h 132"/>
                  <a:gd name="T6" fmla="*/ 37 w 108"/>
                  <a:gd name="T7" fmla="*/ 132 h 132"/>
                  <a:gd name="T8" fmla="*/ 70 w 108"/>
                  <a:gd name="T9" fmla="*/ 132 h 132"/>
                  <a:gd name="T10" fmla="*/ 70 w 108"/>
                  <a:gd name="T11" fmla="*/ 53 h 132"/>
                  <a:gd name="T12" fmla="*/ 108 w 108"/>
                  <a:gd name="T13" fmla="*/ 53 h 132"/>
                  <a:gd name="T14" fmla="*/ 54 w 108"/>
                  <a:gd name="T15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32">
                    <a:moveTo>
                      <a:pt x="54" y="0"/>
                    </a:moveTo>
                    <a:lnTo>
                      <a:pt x="0" y="53"/>
                    </a:lnTo>
                    <a:lnTo>
                      <a:pt x="37" y="53"/>
                    </a:lnTo>
                    <a:lnTo>
                      <a:pt x="37" y="132"/>
                    </a:lnTo>
                    <a:lnTo>
                      <a:pt x="70" y="132"/>
                    </a:lnTo>
                    <a:lnTo>
                      <a:pt x="70" y="53"/>
                    </a:lnTo>
                    <a:lnTo>
                      <a:pt x="108" y="53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1" name="Freeform 8"/>
              <p:cNvSpPr>
                <a:spLocks/>
              </p:cNvSpPr>
              <p:nvPr/>
            </p:nvSpPr>
            <p:spPr bwMode="auto">
              <a:xfrm>
                <a:off x="3979" y="3303"/>
                <a:ext cx="108" cy="133"/>
              </a:xfrm>
              <a:custGeom>
                <a:avLst/>
                <a:gdLst>
                  <a:gd name="T0" fmla="*/ 54 w 108"/>
                  <a:gd name="T1" fmla="*/ 133 h 133"/>
                  <a:gd name="T2" fmla="*/ 108 w 108"/>
                  <a:gd name="T3" fmla="*/ 79 h 133"/>
                  <a:gd name="T4" fmla="*/ 70 w 108"/>
                  <a:gd name="T5" fmla="*/ 79 h 133"/>
                  <a:gd name="T6" fmla="*/ 70 w 108"/>
                  <a:gd name="T7" fmla="*/ 0 h 133"/>
                  <a:gd name="T8" fmla="*/ 37 w 108"/>
                  <a:gd name="T9" fmla="*/ 0 h 133"/>
                  <a:gd name="T10" fmla="*/ 37 w 108"/>
                  <a:gd name="T11" fmla="*/ 79 h 133"/>
                  <a:gd name="T12" fmla="*/ 0 w 108"/>
                  <a:gd name="T13" fmla="*/ 79 h 133"/>
                  <a:gd name="T14" fmla="*/ 54 w 108"/>
                  <a:gd name="T15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8" h="133">
                    <a:moveTo>
                      <a:pt x="54" y="133"/>
                    </a:moveTo>
                    <a:lnTo>
                      <a:pt x="108" y="79"/>
                    </a:lnTo>
                    <a:lnTo>
                      <a:pt x="70" y="79"/>
                    </a:lnTo>
                    <a:lnTo>
                      <a:pt x="70" y="0"/>
                    </a:lnTo>
                    <a:lnTo>
                      <a:pt x="37" y="0"/>
                    </a:lnTo>
                    <a:lnTo>
                      <a:pt x="37" y="79"/>
                    </a:lnTo>
                    <a:lnTo>
                      <a:pt x="0" y="79"/>
                    </a:lnTo>
                    <a:lnTo>
                      <a:pt x="54" y="13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Freeform 9"/>
              <p:cNvSpPr>
                <a:spLocks/>
              </p:cNvSpPr>
              <p:nvPr/>
            </p:nvSpPr>
            <p:spPr bwMode="auto">
              <a:xfrm>
                <a:off x="4058" y="3212"/>
                <a:ext cx="128" cy="108"/>
              </a:xfrm>
              <a:custGeom>
                <a:avLst/>
                <a:gdLst>
                  <a:gd name="T0" fmla="*/ 0 w 128"/>
                  <a:gd name="T1" fmla="*/ 54 h 108"/>
                  <a:gd name="T2" fmla="*/ 56 w 128"/>
                  <a:gd name="T3" fmla="*/ 108 h 108"/>
                  <a:gd name="T4" fmla="*/ 56 w 128"/>
                  <a:gd name="T5" fmla="*/ 70 h 108"/>
                  <a:gd name="T6" fmla="*/ 128 w 128"/>
                  <a:gd name="T7" fmla="*/ 70 h 108"/>
                  <a:gd name="T8" fmla="*/ 128 w 128"/>
                  <a:gd name="T9" fmla="*/ 37 h 108"/>
                  <a:gd name="T10" fmla="*/ 56 w 128"/>
                  <a:gd name="T11" fmla="*/ 37 h 108"/>
                  <a:gd name="T12" fmla="*/ 56 w 128"/>
                  <a:gd name="T13" fmla="*/ 0 h 108"/>
                  <a:gd name="T14" fmla="*/ 0 w 128"/>
                  <a:gd name="T1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08">
                    <a:moveTo>
                      <a:pt x="0" y="54"/>
                    </a:moveTo>
                    <a:lnTo>
                      <a:pt x="56" y="108"/>
                    </a:lnTo>
                    <a:lnTo>
                      <a:pt x="56" y="70"/>
                    </a:lnTo>
                    <a:lnTo>
                      <a:pt x="128" y="70"/>
                    </a:lnTo>
                    <a:lnTo>
                      <a:pt x="128" y="37"/>
                    </a:lnTo>
                    <a:lnTo>
                      <a:pt x="56" y="37"/>
                    </a:lnTo>
                    <a:lnTo>
                      <a:pt x="56" y="0"/>
                    </a:lnTo>
                    <a:lnTo>
                      <a:pt x="0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Freeform 10"/>
              <p:cNvSpPr>
                <a:spLocks/>
              </p:cNvSpPr>
              <p:nvPr/>
            </p:nvSpPr>
            <p:spPr bwMode="auto">
              <a:xfrm>
                <a:off x="3880" y="3212"/>
                <a:ext cx="128" cy="108"/>
              </a:xfrm>
              <a:custGeom>
                <a:avLst/>
                <a:gdLst>
                  <a:gd name="T0" fmla="*/ 128 w 128"/>
                  <a:gd name="T1" fmla="*/ 54 h 108"/>
                  <a:gd name="T2" fmla="*/ 74 w 128"/>
                  <a:gd name="T3" fmla="*/ 0 h 108"/>
                  <a:gd name="T4" fmla="*/ 74 w 128"/>
                  <a:gd name="T5" fmla="*/ 37 h 108"/>
                  <a:gd name="T6" fmla="*/ 0 w 128"/>
                  <a:gd name="T7" fmla="*/ 37 h 108"/>
                  <a:gd name="T8" fmla="*/ 0 w 128"/>
                  <a:gd name="T9" fmla="*/ 70 h 108"/>
                  <a:gd name="T10" fmla="*/ 74 w 128"/>
                  <a:gd name="T11" fmla="*/ 70 h 108"/>
                  <a:gd name="T12" fmla="*/ 74 w 128"/>
                  <a:gd name="T13" fmla="*/ 108 h 108"/>
                  <a:gd name="T14" fmla="*/ 128 w 128"/>
                  <a:gd name="T15" fmla="*/ 5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108">
                    <a:moveTo>
                      <a:pt x="128" y="54"/>
                    </a:moveTo>
                    <a:lnTo>
                      <a:pt x="74" y="0"/>
                    </a:lnTo>
                    <a:lnTo>
                      <a:pt x="74" y="37"/>
                    </a:lnTo>
                    <a:lnTo>
                      <a:pt x="0" y="37"/>
                    </a:lnTo>
                    <a:lnTo>
                      <a:pt x="0" y="70"/>
                    </a:lnTo>
                    <a:lnTo>
                      <a:pt x="74" y="70"/>
                    </a:lnTo>
                    <a:lnTo>
                      <a:pt x="74" y="108"/>
                    </a:lnTo>
                    <a:lnTo>
                      <a:pt x="128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7" rIns="91414" bIns="45707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53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1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cxnSp>
          <p:nvCxnSpPr>
            <p:cNvPr id="249" name="Straight Arrow Connector 248"/>
            <p:cNvCxnSpPr/>
            <p:nvPr/>
          </p:nvCxnSpPr>
          <p:spPr>
            <a:xfrm>
              <a:off x="4847748" y="4107858"/>
              <a:ext cx="0" cy="264145"/>
            </a:xfrm>
            <a:prstGeom prst="straightConnector1">
              <a:avLst/>
            </a:prstGeom>
            <a:ln w="12700">
              <a:solidFill>
                <a:srgbClr val="0078D7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3725115" y="6637145"/>
            <a:ext cx="5412453" cy="27851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48996" y="5969873"/>
            <a:ext cx="6596456" cy="664258"/>
            <a:chOff x="939883" y="2201156"/>
            <a:chExt cx="6598490" cy="619942"/>
          </a:xfrm>
        </p:grpSpPr>
        <p:sp>
          <p:nvSpPr>
            <p:cNvPr id="26" name="Rectangle 25"/>
            <p:cNvSpPr/>
            <p:nvPr/>
          </p:nvSpPr>
          <p:spPr bwMode="auto">
            <a:xfrm>
              <a:off x="939883" y="2201156"/>
              <a:ext cx="6598490" cy="619942"/>
            </a:xfrm>
            <a:prstGeom prst="rect">
              <a:avLst/>
            </a:prstGeom>
            <a:solidFill>
              <a:srgbClr val="0078D7">
                <a:alpha val="1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9" tIns="146263" rIns="182829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3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022395" y="2275840"/>
              <a:ext cx="6433466" cy="470555"/>
              <a:chOff x="2028838" y="6081500"/>
              <a:chExt cx="8751201" cy="640080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2028838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16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60892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16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244865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16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8676919" y="6081500"/>
                <a:ext cx="2103120" cy="64008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0078D7"/>
                </a:solidFill>
                <a:prstDash val="dash"/>
              </a:ln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164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9201578" y="6247652"/>
                <a:ext cx="1578461" cy="276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Files, SharePoint</a:t>
                </a:r>
              </a:p>
            </p:txBody>
          </p:sp>
          <p:sp>
            <p:nvSpPr>
              <p:cNvPr id="169" name="Freeform 168"/>
              <p:cNvSpPr>
                <a:spLocks noChangeAspect="1"/>
              </p:cNvSpPr>
              <p:nvPr/>
            </p:nvSpPr>
            <p:spPr bwMode="auto">
              <a:xfrm>
                <a:off x="4333995" y="6174773"/>
                <a:ext cx="415358" cy="453534"/>
              </a:xfrm>
              <a:custGeom>
                <a:avLst/>
                <a:gdLst>
                  <a:gd name="connsiteX0" fmla="*/ 125323 w 1014215"/>
                  <a:gd name="connsiteY0" fmla="*/ 329467 h 1107432"/>
                  <a:gd name="connsiteX1" fmla="*/ 476077 w 1014215"/>
                  <a:gd name="connsiteY1" fmla="*/ 532127 h 1107432"/>
                  <a:gd name="connsiteX2" fmla="*/ 474864 w 1014215"/>
                  <a:gd name="connsiteY2" fmla="*/ 1098952 h 1107432"/>
                  <a:gd name="connsiteX3" fmla="*/ 459087 w 1014215"/>
                  <a:gd name="connsiteY3" fmla="*/ 1107432 h 1107432"/>
                  <a:gd name="connsiteX4" fmla="*/ 108333 w 1014215"/>
                  <a:gd name="connsiteY4" fmla="*/ 904772 h 1107432"/>
                  <a:gd name="connsiteX5" fmla="*/ 109547 w 1014215"/>
                  <a:gd name="connsiteY5" fmla="*/ 339192 h 1107432"/>
                  <a:gd name="connsiteX6" fmla="*/ 998983 w 1014215"/>
                  <a:gd name="connsiteY6" fmla="*/ 245825 h 1107432"/>
                  <a:gd name="connsiteX7" fmla="*/ 1014215 w 1014215"/>
                  <a:gd name="connsiteY7" fmla="*/ 255248 h 1107432"/>
                  <a:gd name="connsiteX8" fmla="*/ 1014083 w 1014215"/>
                  <a:gd name="connsiteY8" fmla="*/ 660340 h 1107432"/>
                  <a:gd name="connsiteX9" fmla="*/ 523669 w 1014215"/>
                  <a:gd name="connsiteY9" fmla="*/ 942080 h 1107432"/>
                  <a:gd name="connsiteX10" fmla="*/ 507360 w 1014215"/>
                  <a:gd name="connsiteY10" fmla="*/ 933279 h 1107432"/>
                  <a:gd name="connsiteX11" fmla="*/ 507491 w 1014215"/>
                  <a:gd name="connsiteY11" fmla="*/ 528187 h 1107432"/>
                  <a:gd name="connsiteX12" fmla="*/ 998983 w 1014215"/>
                  <a:gd name="connsiteY12" fmla="*/ 245825 h 1107432"/>
                  <a:gd name="connsiteX13" fmla="*/ 351430 w 1014215"/>
                  <a:gd name="connsiteY13" fmla="*/ 0 h 1107432"/>
                  <a:gd name="connsiteX14" fmla="*/ 840630 w 1014215"/>
                  <a:gd name="connsiteY14" fmla="*/ 283841 h 1107432"/>
                  <a:gd name="connsiteX15" fmla="*/ 841164 w 1014215"/>
                  <a:gd name="connsiteY15" fmla="*/ 302366 h 1107432"/>
                  <a:gd name="connsiteX16" fmla="*/ 490278 w 1014215"/>
                  <a:gd name="connsiteY16" fmla="*/ 504799 h 1107432"/>
                  <a:gd name="connsiteX17" fmla="*/ 0 w 1014215"/>
                  <a:gd name="connsiteY17" fmla="*/ 220335 h 1107432"/>
                  <a:gd name="connsiteX18" fmla="*/ 544 w 1014215"/>
                  <a:gd name="connsiteY18" fmla="*/ 202432 h 110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14215" h="1107432">
                    <a:moveTo>
                      <a:pt x="125323" y="329467"/>
                    </a:moveTo>
                    <a:lnTo>
                      <a:pt x="476077" y="532127"/>
                    </a:lnTo>
                    <a:cubicBezTo>
                      <a:pt x="475673" y="721095"/>
                      <a:pt x="475268" y="909985"/>
                      <a:pt x="474864" y="1098952"/>
                    </a:cubicBezTo>
                    <a:lnTo>
                      <a:pt x="459087" y="1107432"/>
                    </a:lnTo>
                    <a:lnTo>
                      <a:pt x="108333" y="904772"/>
                    </a:lnTo>
                    <a:cubicBezTo>
                      <a:pt x="111974" y="899716"/>
                      <a:pt x="106715" y="435037"/>
                      <a:pt x="109547" y="339192"/>
                    </a:cubicBezTo>
                    <a:close/>
                    <a:moveTo>
                      <a:pt x="998983" y="245825"/>
                    </a:moveTo>
                    <a:lnTo>
                      <a:pt x="1014215" y="255248"/>
                    </a:lnTo>
                    <a:lnTo>
                      <a:pt x="1014083" y="660340"/>
                    </a:lnTo>
                    <a:cubicBezTo>
                      <a:pt x="1007884" y="659716"/>
                      <a:pt x="608090" y="896609"/>
                      <a:pt x="523669" y="942080"/>
                    </a:cubicBezTo>
                    <a:lnTo>
                      <a:pt x="507360" y="933279"/>
                    </a:lnTo>
                    <a:lnTo>
                      <a:pt x="507491" y="528187"/>
                    </a:lnTo>
                    <a:cubicBezTo>
                      <a:pt x="671344" y="434054"/>
                      <a:pt x="835130" y="339959"/>
                      <a:pt x="998983" y="245825"/>
                    </a:cubicBezTo>
                    <a:close/>
                    <a:moveTo>
                      <a:pt x="351430" y="0"/>
                    </a:moveTo>
                    <a:cubicBezTo>
                      <a:pt x="353989" y="5681"/>
                      <a:pt x="759042" y="233466"/>
                      <a:pt x="840630" y="283841"/>
                    </a:cubicBezTo>
                    <a:lnTo>
                      <a:pt x="841164" y="302366"/>
                    </a:lnTo>
                    <a:lnTo>
                      <a:pt x="490278" y="504799"/>
                    </a:lnTo>
                    <a:cubicBezTo>
                      <a:pt x="326830" y="409965"/>
                      <a:pt x="163449" y="315169"/>
                      <a:pt x="0" y="220335"/>
                    </a:cubicBezTo>
                    <a:lnTo>
                      <a:pt x="544" y="202432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</p:spPr>
            <p:txBody>
              <a:bodyPr vert="horz" wrap="square" lIns="89616" tIns="44809" rIns="89616" bIns="44809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327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0" name="TextBox 169"/>
              <p:cNvSpPr txBox="1"/>
              <p:nvPr/>
            </p:nvSpPr>
            <p:spPr>
              <a:xfrm>
                <a:off x="2531732" y="6247652"/>
                <a:ext cx="1400767" cy="276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SQL Server</a:t>
                </a:r>
              </a:p>
            </p:txBody>
          </p:sp>
          <p:sp>
            <p:nvSpPr>
              <p:cNvPr id="171" name="TextBox 170"/>
              <p:cNvSpPr txBox="1"/>
              <p:nvPr/>
            </p:nvSpPr>
            <p:spPr>
              <a:xfrm>
                <a:off x="4811043" y="6139929"/>
                <a:ext cx="1510604" cy="435986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 marL="0" marR="0" lvl="0" indent="0" algn="l" defTabSz="9141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SQL Server</a:t>
                </a:r>
                <a:b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Analysis Services</a:t>
                </a:r>
              </a:p>
            </p:txBody>
          </p:sp>
          <p:sp>
            <p:nvSpPr>
              <p:cNvPr id="172" name="TextBox 171"/>
              <p:cNvSpPr txBox="1"/>
              <p:nvPr/>
            </p:nvSpPr>
            <p:spPr>
              <a:xfrm>
                <a:off x="6934886" y="6139929"/>
                <a:ext cx="1400767" cy="435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Other </a:t>
                </a:r>
                <a:b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</a:br>
                <a:r>
                  <a:rPr kumimoji="0" lang="en-US" sz="816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data sources</a:t>
                </a:r>
              </a:p>
            </p:txBody>
          </p:sp>
          <p:grpSp>
            <p:nvGrpSpPr>
              <p:cNvPr id="173" name="Group 30"/>
              <p:cNvGrpSpPr>
                <a:grpSpLocks noChangeAspect="1"/>
              </p:cNvGrpSpPr>
              <p:nvPr/>
            </p:nvGrpSpPr>
            <p:grpSpPr bwMode="auto">
              <a:xfrm>
                <a:off x="2141199" y="6173761"/>
                <a:ext cx="346449" cy="455558"/>
                <a:chOff x="2455" y="3797"/>
                <a:chExt cx="308" cy="405"/>
              </a:xfrm>
            </p:grpSpPr>
            <p:sp>
              <p:nvSpPr>
                <p:cNvPr id="174" name="AutoShape 2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57" y="3797"/>
                  <a:ext cx="306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5" name="Freeform 31"/>
                <p:cNvSpPr>
                  <a:spLocks/>
                </p:cNvSpPr>
                <p:nvPr/>
              </p:nvSpPr>
              <p:spPr bwMode="auto">
                <a:xfrm>
                  <a:off x="2455" y="3852"/>
                  <a:ext cx="153" cy="350"/>
                </a:xfrm>
                <a:custGeom>
                  <a:avLst/>
                  <a:gdLst>
                    <a:gd name="T0" fmla="*/ 0 w 75"/>
                    <a:gd name="T1" fmla="*/ 0 h 172"/>
                    <a:gd name="T2" fmla="*/ 0 w 75"/>
                    <a:gd name="T3" fmla="*/ 145 h 172"/>
                    <a:gd name="T4" fmla="*/ 75 w 75"/>
                    <a:gd name="T5" fmla="*/ 172 h 172"/>
                    <a:gd name="T6" fmla="*/ 75 w 75"/>
                    <a:gd name="T7" fmla="*/ 0 h 172"/>
                    <a:gd name="T8" fmla="*/ 0 w 75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72">
                      <a:moveTo>
                        <a:pt x="0" y="0"/>
                      </a:move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0" y="160"/>
                        <a:pt x="34" y="172"/>
                        <a:pt x="75" y="172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6" name="Freeform 32"/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0 w 76"/>
                    <a:gd name="T1" fmla="*/ 172 h 172"/>
                    <a:gd name="T2" fmla="*/ 1 w 76"/>
                    <a:gd name="T3" fmla="*/ 172 h 172"/>
                    <a:gd name="T4" fmla="*/ 76 w 76"/>
                    <a:gd name="T5" fmla="*/ 145 h 172"/>
                    <a:gd name="T6" fmla="*/ 76 w 76"/>
                    <a:gd name="T7" fmla="*/ 0 h 172"/>
                    <a:gd name="T8" fmla="*/ 0 w 76"/>
                    <a:gd name="T9" fmla="*/ 0 h 172"/>
                    <a:gd name="T10" fmla="*/ 0 w 76"/>
                    <a:gd name="T11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0" y="172"/>
                      </a:move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7" name="Freeform 33"/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76 w 76"/>
                    <a:gd name="T1" fmla="*/ 0 h 172"/>
                    <a:gd name="T2" fmla="*/ 0 w 76"/>
                    <a:gd name="T3" fmla="*/ 0 h 172"/>
                    <a:gd name="T4" fmla="*/ 0 w 76"/>
                    <a:gd name="T5" fmla="*/ 172 h 172"/>
                    <a:gd name="T6" fmla="*/ 1 w 76"/>
                    <a:gd name="T7" fmla="*/ 172 h 172"/>
                    <a:gd name="T8" fmla="*/ 76 w 76"/>
                    <a:gd name="T9" fmla="*/ 145 h 172"/>
                    <a:gd name="T10" fmla="*/ 76 w 76"/>
                    <a:gd name="T11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8" name="Oval 34"/>
                <p:cNvSpPr>
                  <a:spLocks noChangeArrowheads="1"/>
                </p:cNvSpPr>
                <p:nvPr/>
              </p:nvSpPr>
              <p:spPr bwMode="auto">
                <a:xfrm>
                  <a:off x="2455" y="3797"/>
                  <a:ext cx="306" cy="110"/>
                </a:xfrm>
                <a:prstGeom prst="ellipse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79" name="Oval 35"/>
                <p:cNvSpPr>
                  <a:spLocks noChangeArrowheads="1"/>
                </p:cNvSpPr>
                <p:nvPr/>
              </p:nvSpPr>
              <p:spPr bwMode="auto">
                <a:xfrm>
                  <a:off x="2486" y="3813"/>
                  <a:ext cx="244" cy="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0" name="Freeform 36"/>
                <p:cNvSpPr>
                  <a:spLocks/>
                </p:cNvSpPr>
                <p:nvPr/>
              </p:nvSpPr>
              <p:spPr bwMode="auto">
                <a:xfrm>
                  <a:off x="2486" y="3813"/>
                  <a:ext cx="244" cy="59"/>
                </a:xfrm>
                <a:custGeom>
                  <a:avLst/>
                  <a:gdLst>
                    <a:gd name="T0" fmla="*/ 107 w 120"/>
                    <a:gd name="T1" fmla="*/ 29 h 29"/>
                    <a:gd name="T2" fmla="*/ 120 w 120"/>
                    <a:gd name="T3" fmla="*/ 18 h 29"/>
                    <a:gd name="T4" fmla="*/ 60 w 120"/>
                    <a:gd name="T5" fmla="*/ 0 h 29"/>
                    <a:gd name="T6" fmla="*/ 0 w 120"/>
                    <a:gd name="T7" fmla="*/ 18 h 29"/>
                    <a:gd name="T8" fmla="*/ 13 w 120"/>
                    <a:gd name="T9" fmla="*/ 29 h 29"/>
                    <a:gd name="T10" fmla="*/ 60 w 120"/>
                    <a:gd name="T11" fmla="*/ 22 h 29"/>
                    <a:gd name="T12" fmla="*/ 107 w 120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9">
                      <a:moveTo>
                        <a:pt x="107" y="29"/>
                      </a:moveTo>
                      <a:cubicBezTo>
                        <a:pt x="115" y="26"/>
                        <a:pt x="120" y="22"/>
                        <a:pt x="120" y="18"/>
                      </a:cubicBezTo>
                      <a:cubicBezTo>
                        <a:pt x="120" y="8"/>
                        <a:pt x="93" y="0"/>
                        <a:pt x="60" y="0"/>
                      </a:cubicBezTo>
                      <a:cubicBezTo>
                        <a:pt x="27" y="0"/>
                        <a:pt x="0" y="8"/>
                        <a:pt x="0" y="18"/>
                      </a:cubicBezTo>
                      <a:cubicBezTo>
                        <a:pt x="0" y="22"/>
                        <a:pt x="5" y="26"/>
                        <a:pt x="13" y="29"/>
                      </a:cubicBezTo>
                      <a:cubicBezTo>
                        <a:pt x="24" y="24"/>
                        <a:pt x="41" y="22"/>
                        <a:pt x="60" y="22"/>
                      </a:cubicBezTo>
                      <a:cubicBezTo>
                        <a:pt x="79" y="22"/>
                        <a:pt x="96" y="24"/>
                        <a:pt x="107" y="2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1" name="Freeform 37"/>
                <p:cNvSpPr>
                  <a:spLocks/>
                </p:cNvSpPr>
                <p:nvPr/>
              </p:nvSpPr>
              <p:spPr bwMode="auto">
                <a:xfrm>
                  <a:off x="2496" y="3986"/>
                  <a:ext cx="63" cy="100"/>
                </a:xfrm>
                <a:custGeom>
                  <a:avLst/>
                  <a:gdLst>
                    <a:gd name="T0" fmla="*/ 31 w 31"/>
                    <a:gd name="T1" fmla="*/ 34 h 49"/>
                    <a:gd name="T2" fmla="*/ 26 w 31"/>
                    <a:gd name="T3" fmla="*/ 45 h 49"/>
                    <a:gd name="T4" fmla="*/ 13 w 31"/>
                    <a:gd name="T5" fmla="*/ 49 h 49"/>
                    <a:gd name="T6" fmla="*/ 1 w 31"/>
                    <a:gd name="T7" fmla="*/ 46 h 49"/>
                    <a:gd name="T8" fmla="*/ 1 w 31"/>
                    <a:gd name="T9" fmla="*/ 35 h 49"/>
                    <a:gd name="T10" fmla="*/ 13 w 31"/>
                    <a:gd name="T11" fmla="*/ 40 h 49"/>
                    <a:gd name="T12" fmla="*/ 18 w 31"/>
                    <a:gd name="T13" fmla="*/ 39 h 49"/>
                    <a:gd name="T14" fmla="*/ 20 w 31"/>
                    <a:gd name="T15" fmla="*/ 35 h 49"/>
                    <a:gd name="T16" fmla="*/ 18 w 31"/>
                    <a:gd name="T17" fmla="*/ 32 h 49"/>
                    <a:gd name="T18" fmla="*/ 11 w 31"/>
                    <a:gd name="T19" fmla="*/ 28 h 49"/>
                    <a:gd name="T20" fmla="*/ 0 w 31"/>
                    <a:gd name="T21" fmla="*/ 14 h 49"/>
                    <a:gd name="T22" fmla="*/ 5 w 31"/>
                    <a:gd name="T23" fmla="*/ 3 h 49"/>
                    <a:gd name="T24" fmla="*/ 18 w 31"/>
                    <a:gd name="T25" fmla="*/ 0 h 49"/>
                    <a:gd name="T26" fmla="*/ 29 w 31"/>
                    <a:gd name="T27" fmla="*/ 1 h 49"/>
                    <a:gd name="T28" fmla="*/ 29 w 31"/>
                    <a:gd name="T29" fmla="*/ 11 h 49"/>
                    <a:gd name="T30" fmla="*/ 18 w 31"/>
                    <a:gd name="T31" fmla="*/ 8 h 49"/>
                    <a:gd name="T32" fmla="*/ 13 w 31"/>
                    <a:gd name="T33" fmla="*/ 9 h 49"/>
                    <a:gd name="T34" fmla="*/ 12 w 31"/>
                    <a:gd name="T35" fmla="*/ 13 h 49"/>
                    <a:gd name="T36" fmla="*/ 13 w 31"/>
                    <a:gd name="T37" fmla="*/ 16 h 49"/>
                    <a:gd name="T38" fmla="*/ 19 w 31"/>
                    <a:gd name="T39" fmla="*/ 20 h 49"/>
                    <a:gd name="T40" fmla="*/ 28 w 31"/>
                    <a:gd name="T41" fmla="*/ 26 h 49"/>
                    <a:gd name="T42" fmla="*/ 31 w 31"/>
                    <a:gd name="T43" fmla="*/ 3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1" h="49">
                      <a:moveTo>
                        <a:pt x="31" y="34"/>
                      </a:moveTo>
                      <a:cubicBezTo>
                        <a:pt x="31" y="39"/>
                        <a:pt x="30" y="42"/>
                        <a:pt x="26" y="45"/>
                      </a:cubicBezTo>
                      <a:cubicBezTo>
                        <a:pt x="23" y="47"/>
                        <a:pt x="19" y="49"/>
                        <a:pt x="13" y="49"/>
                      </a:cubicBezTo>
                      <a:cubicBezTo>
                        <a:pt x="8" y="49"/>
                        <a:pt x="4" y="48"/>
                        <a:pt x="1" y="46"/>
                      </a:cubicBezTo>
                      <a:cubicBezTo>
                        <a:pt x="1" y="35"/>
                        <a:pt x="1" y="35"/>
                        <a:pt x="1" y="35"/>
                      </a:cubicBezTo>
                      <a:cubicBezTo>
                        <a:pt x="4" y="39"/>
                        <a:pt x="9" y="40"/>
                        <a:pt x="13" y="40"/>
                      </a:cubicBezTo>
                      <a:cubicBezTo>
                        <a:pt x="15" y="40"/>
                        <a:pt x="17" y="40"/>
                        <a:pt x="18" y="39"/>
                      </a:cubicBezTo>
                      <a:cubicBezTo>
                        <a:pt x="19" y="38"/>
                        <a:pt x="20" y="37"/>
                        <a:pt x="20" y="35"/>
                      </a:cubicBezTo>
                      <a:cubicBezTo>
                        <a:pt x="20" y="34"/>
                        <a:pt x="19" y="33"/>
                        <a:pt x="18" y="32"/>
                      </a:cubicBezTo>
                      <a:cubicBezTo>
                        <a:pt x="17" y="31"/>
                        <a:pt x="15" y="29"/>
                        <a:pt x="11" y="28"/>
                      </a:cubicBezTo>
                      <a:cubicBezTo>
                        <a:pt x="4" y="24"/>
                        <a:pt x="0" y="20"/>
                        <a:pt x="0" y="14"/>
                      </a:cubicBezTo>
                      <a:cubicBezTo>
                        <a:pt x="0" y="9"/>
                        <a:pt x="2" y="6"/>
                        <a:pt x="5" y="3"/>
                      </a:cubicBezTo>
                      <a:cubicBezTo>
                        <a:pt x="8" y="1"/>
                        <a:pt x="12" y="0"/>
                        <a:pt x="18" y="0"/>
                      </a:cubicBezTo>
                      <a:cubicBezTo>
                        <a:pt x="22" y="0"/>
                        <a:pt x="26" y="0"/>
                        <a:pt x="29" y="1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26" y="9"/>
                        <a:pt x="22" y="8"/>
                        <a:pt x="18" y="8"/>
                      </a:cubicBezTo>
                      <a:cubicBezTo>
                        <a:pt x="16" y="8"/>
                        <a:pt x="15" y="8"/>
                        <a:pt x="13" y="9"/>
                      </a:cubicBezTo>
                      <a:cubicBezTo>
                        <a:pt x="12" y="10"/>
                        <a:pt x="12" y="11"/>
                        <a:pt x="12" y="13"/>
                      </a:cubicBezTo>
                      <a:cubicBezTo>
                        <a:pt x="12" y="14"/>
                        <a:pt x="12" y="15"/>
                        <a:pt x="13" y="16"/>
                      </a:cubicBezTo>
                      <a:cubicBezTo>
                        <a:pt x="14" y="17"/>
                        <a:pt x="16" y="19"/>
                        <a:pt x="19" y="20"/>
                      </a:cubicBezTo>
                      <a:cubicBezTo>
                        <a:pt x="23" y="22"/>
                        <a:pt x="26" y="24"/>
                        <a:pt x="28" y="26"/>
                      </a:cubicBezTo>
                      <a:cubicBezTo>
                        <a:pt x="30" y="29"/>
                        <a:pt x="31" y="31"/>
                        <a:pt x="31" y="3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2" name="Freeform 38"/>
                <p:cNvSpPr>
                  <a:spLocks noEditPoints="1"/>
                </p:cNvSpPr>
                <p:nvPr/>
              </p:nvSpPr>
              <p:spPr bwMode="auto">
                <a:xfrm>
                  <a:off x="2569" y="3986"/>
                  <a:ext cx="94" cy="122"/>
                </a:xfrm>
                <a:custGeom>
                  <a:avLst/>
                  <a:gdLst>
                    <a:gd name="T0" fmla="*/ 46 w 46"/>
                    <a:gd name="T1" fmla="*/ 24 h 60"/>
                    <a:gd name="T2" fmla="*/ 42 w 46"/>
                    <a:gd name="T3" fmla="*/ 38 h 60"/>
                    <a:gd name="T4" fmla="*/ 32 w 46"/>
                    <a:gd name="T5" fmla="*/ 47 h 60"/>
                    <a:gd name="T6" fmla="*/ 45 w 46"/>
                    <a:gd name="T7" fmla="*/ 60 h 60"/>
                    <a:gd name="T8" fmla="*/ 31 w 46"/>
                    <a:gd name="T9" fmla="*/ 60 h 60"/>
                    <a:gd name="T10" fmla="*/ 22 w 46"/>
                    <a:gd name="T11" fmla="*/ 49 h 60"/>
                    <a:gd name="T12" fmla="*/ 10 w 46"/>
                    <a:gd name="T13" fmla="*/ 45 h 60"/>
                    <a:gd name="T14" fmla="*/ 2 w 46"/>
                    <a:gd name="T15" fmla="*/ 37 h 60"/>
                    <a:gd name="T16" fmla="*/ 0 w 46"/>
                    <a:gd name="T17" fmla="*/ 25 h 60"/>
                    <a:gd name="T18" fmla="*/ 3 w 46"/>
                    <a:gd name="T19" fmla="*/ 12 h 60"/>
                    <a:gd name="T20" fmla="*/ 11 w 46"/>
                    <a:gd name="T21" fmla="*/ 3 h 60"/>
                    <a:gd name="T22" fmla="*/ 24 w 46"/>
                    <a:gd name="T23" fmla="*/ 0 h 60"/>
                    <a:gd name="T24" fmla="*/ 35 w 46"/>
                    <a:gd name="T25" fmla="*/ 3 h 60"/>
                    <a:gd name="T26" fmla="*/ 43 w 46"/>
                    <a:gd name="T27" fmla="*/ 11 h 60"/>
                    <a:gd name="T28" fmla="*/ 46 w 46"/>
                    <a:gd name="T29" fmla="*/ 24 h 60"/>
                    <a:gd name="T30" fmla="*/ 35 w 46"/>
                    <a:gd name="T31" fmla="*/ 24 h 60"/>
                    <a:gd name="T32" fmla="*/ 32 w 46"/>
                    <a:gd name="T33" fmla="*/ 13 h 60"/>
                    <a:gd name="T34" fmla="*/ 23 w 46"/>
                    <a:gd name="T35" fmla="*/ 9 h 60"/>
                    <a:gd name="T36" fmla="*/ 14 w 46"/>
                    <a:gd name="T37" fmla="*/ 13 h 60"/>
                    <a:gd name="T38" fmla="*/ 11 w 46"/>
                    <a:gd name="T39" fmla="*/ 24 h 60"/>
                    <a:gd name="T40" fmla="*/ 14 w 46"/>
                    <a:gd name="T41" fmla="*/ 35 h 60"/>
                    <a:gd name="T42" fmla="*/ 23 w 46"/>
                    <a:gd name="T43" fmla="*/ 39 h 60"/>
                    <a:gd name="T44" fmla="*/ 32 w 46"/>
                    <a:gd name="T45" fmla="*/ 35 h 60"/>
                    <a:gd name="T46" fmla="*/ 35 w 46"/>
                    <a:gd name="T47" fmla="*/ 24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46" h="60">
                      <a:moveTo>
                        <a:pt x="46" y="24"/>
                      </a:moveTo>
                      <a:cubicBezTo>
                        <a:pt x="46" y="29"/>
                        <a:pt x="45" y="34"/>
                        <a:pt x="42" y="38"/>
                      </a:cubicBezTo>
                      <a:cubicBezTo>
                        <a:pt x="40" y="42"/>
                        <a:pt x="36" y="45"/>
                        <a:pt x="32" y="47"/>
                      </a:cubicBezTo>
                      <a:cubicBezTo>
                        <a:pt x="45" y="60"/>
                        <a:pt x="45" y="60"/>
                        <a:pt x="45" y="60"/>
                      </a:cubicBezTo>
                      <a:cubicBezTo>
                        <a:pt x="31" y="60"/>
                        <a:pt x="31" y="60"/>
                        <a:pt x="31" y="60"/>
                      </a:cubicBezTo>
                      <a:cubicBezTo>
                        <a:pt x="22" y="49"/>
                        <a:pt x="22" y="49"/>
                        <a:pt x="22" y="49"/>
                      </a:cubicBezTo>
                      <a:cubicBezTo>
                        <a:pt x="17" y="48"/>
                        <a:pt x="14" y="47"/>
                        <a:pt x="10" y="45"/>
                      </a:cubicBezTo>
                      <a:cubicBezTo>
                        <a:pt x="7" y="43"/>
                        <a:pt x="4" y="40"/>
                        <a:pt x="2" y="37"/>
                      </a:cubicBezTo>
                      <a:cubicBezTo>
                        <a:pt x="1" y="33"/>
                        <a:pt x="0" y="29"/>
                        <a:pt x="0" y="25"/>
                      </a:cubicBezTo>
                      <a:cubicBezTo>
                        <a:pt x="0" y="20"/>
                        <a:pt x="1" y="15"/>
                        <a:pt x="3" y="12"/>
                      </a:cubicBezTo>
                      <a:cubicBezTo>
                        <a:pt x="5" y="8"/>
                        <a:pt x="8" y="5"/>
                        <a:pt x="11" y="3"/>
                      </a:cubicBezTo>
                      <a:cubicBezTo>
                        <a:pt x="15" y="1"/>
                        <a:pt x="19" y="0"/>
                        <a:pt x="24" y="0"/>
                      </a:cubicBezTo>
                      <a:cubicBezTo>
                        <a:pt x="28" y="0"/>
                        <a:pt x="32" y="1"/>
                        <a:pt x="35" y="3"/>
                      </a:cubicBezTo>
                      <a:cubicBezTo>
                        <a:pt x="39" y="5"/>
                        <a:pt x="41" y="7"/>
                        <a:pt x="43" y="11"/>
                      </a:cubicBezTo>
                      <a:cubicBezTo>
                        <a:pt x="45" y="15"/>
                        <a:pt x="46" y="19"/>
                        <a:pt x="46" y="24"/>
                      </a:cubicBezTo>
                      <a:close/>
                      <a:moveTo>
                        <a:pt x="35" y="24"/>
                      </a:moveTo>
                      <a:cubicBezTo>
                        <a:pt x="35" y="20"/>
                        <a:pt x="34" y="16"/>
                        <a:pt x="32" y="13"/>
                      </a:cubicBezTo>
                      <a:cubicBezTo>
                        <a:pt x="30" y="10"/>
                        <a:pt x="27" y="9"/>
                        <a:pt x="23" y="9"/>
                      </a:cubicBezTo>
                      <a:cubicBezTo>
                        <a:pt x="19" y="9"/>
                        <a:pt x="17" y="10"/>
                        <a:pt x="14" y="13"/>
                      </a:cubicBezTo>
                      <a:cubicBezTo>
                        <a:pt x="12" y="16"/>
                        <a:pt x="11" y="19"/>
                        <a:pt x="11" y="24"/>
                      </a:cubicBezTo>
                      <a:cubicBezTo>
                        <a:pt x="11" y="29"/>
                        <a:pt x="12" y="32"/>
                        <a:pt x="14" y="35"/>
                      </a:cubicBezTo>
                      <a:cubicBezTo>
                        <a:pt x="16" y="38"/>
                        <a:pt x="19" y="39"/>
                        <a:pt x="23" y="39"/>
                      </a:cubicBezTo>
                      <a:cubicBezTo>
                        <a:pt x="27" y="39"/>
                        <a:pt x="29" y="38"/>
                        <a:pt x="32" y="35"/>
                      </a:cubicBezTo>
                      <a:cubicBezTo>
                        <a:pt x="34" y="33"/>
                        <a:pt x="35" y="29"/>
                        <a:pt x="35" y="2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3" name="Freeform 39"/>
                <p:cNvSpPr>
                  <a:spLocks/>
                </p:cNvSpPr>
                <p:nvPr/>
              </p:nvSpPr>
              <p:spPr bwMode="auto">
                <a:xfrm>
                  <a:off x="2679" y="3986"/>
                  <a:ext cx="57" cy="98"/>
                </a:xfrm>
                <a:custGeom>
                  <a:avLst/>
                  <a:gdLst>
                    <a:gd name="T0" fmla="*/ 57 w 57"/>
                    <a:gd name="T1" fmla="*/ 98 h 98"/>
                    <a:gd name="T2" fmla="*/ 0 w 57"/>
                    <a:gd name="T3" fmla="*/ 98 h 98"/>
                    <a:gd name="T4" fmla="*/ 0 w 57"/>
                    <a:gd name="T5" fmla="*/ 0 h 98"/>
                    <a:gd name="T6" fmla="*/ 23 w 57"/>
                    <a:gd name="T7" fmla="*/ 0 h 98"/>
                    <a:gd name="T8" fmla="*/ 23 w 57"/>
                    <a:gd name="T9" fmla="*/ 80 h 98"/>
                    <a:gd name="T10" fmla="*/ 57 w 57"/>
                    <a:gd name="T11" fmla="*/ 80 h 98"/>
                    <a:gd name="T12" fmla="*/ 57 w 57"/>
                    <a:gd name="T13" fmla="*/ 98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98">
                      <a:moveTo>
                        <a:pt x="57" y="98"/>
                      </a:moveTo>
                      <a:lnTo>
                        <a:pt x="0" y="98"/>
                      </a:lnTo>
                      <a:lnTo>
                        <a:pt x="0" y="0"/>
                      </a:lnTo>
                      <a:lnTo>
                        <a:pt x="23" y="0"/>
                      </a:lnTo>
                      <a:lnTo>
                        <a:pt x="23" y="80"/>
                      </a:lnTo>
                      <a:lnTo>
                        <a:pt x="57" y="80"/>
                      </a:lnTo>
                      <a:lnTo>
                        <a:pt x="57" y="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" name="Group 4"/>
              <p:cNvGrpSpPr/>
              <p:nvPr/>
            </p:nvGrpSpPr>
            <p:grpSpPr>
              <a:xfrm>
                <a:off x="8732584" y="6146532"/>
                <a:ext cx="435311" cy="454434"/>
                <a:chOff x="8741682" y="6146532"/>
                <a:chExt cx="435311" cy="454434"/>
              </a:xfrm>
            </p:grpSpPr>
            <p:sp>
              <p:nvSpPr>
                <p:cNvPr id="185" name="AutoShape 41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8741682" y="6146532"/>
                  <a:ext cx="433061" cy="454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43"/>
                <p:cNvSpPr>
                  <a:spLocks/>
                </p:cNvSpPr>
                <p:nvPr/>
              </p:nvSpPr>
              <p:spPr bwMode="auto">
                <a:xfrm>
                  <a:off x="8851916" y="6257891"/>
                  <a:ext cx="325077" cy="343075"/>
                </a:xfrm>
                <a:custGeom>
                  <a:avLst/>
                  <a:gdLst>
                    <a:gd name="T0" fmla="*/ 277 w 289"/>
                    <a:gd name="T1" fmla="*/ 44 h 305"/>
                    <a:gd name="T2" fmla="*/ 245 w 289"/>
                    <a:gd name="T3" fmla="*/ 12 h 305"/>
                    <a:gd name="T4" fmla="*/ 231 w 289"/>
                    <a:gd name="T5" fmla="*/ 0 h 305"/>
                    <a:gd name="T6" fmla="*/ 229 w 289"/>
                    <a:gd name="T7" fmla="*/ 0 h 305"/>
                    <a:gd name="T8" fmla="*/ 0 w 289"/>
                    <a:gd name="T9" fmla="*/ 0 h 305"/>
                    <a:gd name="T10" fmla="*/ 0 w 289"/>
                    <a:gd name="T11" fmla="*/ 305 h 305"/>
                    <a:gd name="T12" fmla="*/ 289 w 289"/>
                    <a:gd name="T13" fmla="*/ 305 h 305"/>
                    <a:gd name="T14" fmla="*/ 289 w 289"/>
                    <a:gd name="T15" fmla="*/ 60 h 305"/>
                    <a:gd name="T16" fmla="*/ 289 w 289"/>
                    <a:gd name="T17" fmla="*/ 58 h 305"/>
                    <a:gd name="T18" fmla="*/ 277 w 289"/>
                    <a:gd name="T19" fmla="*/ 4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305">
                      <a:moveTo>
                        <a:pt x="277" y="44"/>
                      </a:moveTo>
                      <a:lnTo>
                        <a:pt x="245" y="12"/>
                      </a:lnTo>
                      <a:lnTo>
                        <a:pt x="231" y="0"/>
                      </a:lnTo>
                      <a:lnTo>
                        <a:pt x="229" y="0"/>
                      </a:lnTo>
                      <a:lnTo>
                        <a:pt x="0" y="0"/>
                      </a:lnTo>
                      <a:lnTo>
                        <a:pt x="0" y="305"/>
                      </a:lnTo>
                      <a:lnTo>
                        <a:pt x="289" y="305"/>
                      </a:lnTo>
                      <a:lnTo>
                        <a:pt x="289" y="60"/>
                      </a:lnTo>
                      <a:lnTo>
                        <a:pt x="289" y="58"/>
                      </a:lnTo>
                      <a:lnTo>
                        <a:pt x="277" y="44"/>
                      </a:ln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44"/>
                <p:cNvSpPr>
                  <a:spLocks/>
                </p:cNvSpPr>
                <p:nvPr/>
              </p:nvSpPr>
              <p:spPr bwMode="auto">
                <a:xfrm>
                  <a:off x="8851916" y="6257891"/>
                  <a:ext cx="325077" cy="343075"/>
                </a:xfrm>
                <a:custGeom>
                  <a:avLst/>
                  <a:gdLst>
                    <a:gd name="T0" fmla="*/ 277 w 289"/>
                    <a:gd name="T1" fmla="*/ 44 h 305"/>
                    <a:gd name="T2" fmla="*/ 245 w 289"/>
                    <a:gd name="T3" fmla="*/ 12 h 305"/>
                    <a:gd name="T4" fmla="*/ 231 w 289"/>
                    <a:gd name="T5" fmla="*/ 0 h 305"/>
                    <a:gd name="T6" fmla="*/ 229 w 289"/>
                    <a:gd name="T7" fmla="*/ 0 h 305"/>
                    <a:gd name="T8" fmla="*/ 0 w 289"/>
                    <a:gd name="T9" fmla="*/ 0 h 305"/>
                    <a:gd name="T10" fmla="*/ 0 w 289"/>
                    <a:gd name="T11" fmla="*/ 305 h 305"/>
                    <a:gd name="T12" fmla="*/ 289 w 289"/>
                    <a:gd name="T13" fmla="*/ 305 h 305"/>
                    <a:gd name="T14" fmla="*/ 289 w 289"/>
                    <a:gd name="T15" fmla="*/ 60 h 305"/>
                    <a:gd name="T16" fmla="*/ 289 w 289"/>
                    <a:gd name="T17" fmla="*/ 58 h 305"/>
                    <a:gd name="T18" fmla="*/ 277 w 289"/>
                    <a:gd name="T19" fmla="*/ 44 h 3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9" h="305">
                      <a:moveTo>
                        <a:pt x="277" y="44"/>
                      </a:moveTo>
                      <a:lnTo>
                        <a:pt x="245" y="12"/>
                      </a:lnTo>
                      <a:lnTo>
                        <a:pt x="231" y="0"/>
                      </a:lnTo>
                      <a:lnTo>
                        <a:pt x="229" y="0"/>
                      </a:lnTo>
                      <a:lnTo>
                        <a:pt x="0" y="0"/>
                      </a:lnTo>
                      <a:lnTo>
                        <a:pt x="0" y="305"/>
                      </a:lnTo>
                      <a:lnTo>
                        <a:pt x="289" y="305"/>
                      </a:lnTo>
                      <a:lnTo>
                        <a:pt x="289" y="60"/>
                      </a:lnTo>
                      <a:lnTo>
                        <a:pt x="289" y="58"/>
                      </a:lnTo>
                      <a:lnTo>
                        <a:pt x="277" y="44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45"/>
                <p:cNvSpPr>
                  <a:spLocks/>
                </p:cNvSpPr>
                <p:nvPr/>
              </p:nvSpPr>
              <p:spPr bwMode="auto">
                <a:xfrm>
                  <a:off x="8869913" y="6275888"/>
                  <a:ext cx="289082" cy="307080"/>
                </a:xfrm>
                <a:custGeom>
                  <a:avLst/>
                  <a:gdLst>
                    <a:gd name="T0" fmla="*/ 209 w 257"/>
                    <a:gd name="T1" fmla="*/ 0 h 273"/>
                    <a:gd name="T2" fmla="*/ 0 w 257"/>
                    <a:gd name="T3" fmla="*/ 0 h 273"/>
                    <a:gd name="T4" fmla="*/ 0 w 257"/>
                    <a:gd name="T5" fmla="*/ 273 h 273"/>
                    <a:gd name="T6" fmla="*/ 257 w 257"/>
                    <a:gd name="T7" fmla="*/ 273 h 273"/>
                    <a:gd name="T8" fmla="*/ 257 w 257"/>
                    <a:gd name="T9" fmla="*/ 48 h 273"/>
                    <a:gd name="T10" fmla="*/ 209 w 257"/>
                    <a:gd name="T11" fmla="*/ 48 h 273"/>
                    <a:gd name="T12" fmla="*/ 209 w 257"/>
                    <a:gd name="T13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" h="273">
                      <a:moveTo>
                        <a:pt x="209" y="0"/>
                      </a:moveTo>
                      <a:lnTo>
                        <a:pt x="0" y="0"/>
                      </a:lnTo>
                      <a:lnTo>
                        <a:pt x="0" y="273"/>
                      </a:lnTo>
                      <a:lnTo>
                        <a:pt x="257" y="273"/>
                      </a:lnTo>
                      <a:lnTo>
                        <a:pt x="257" y="48"/>
                      </a:lnTo>
                      <a:lnTo>
                        <a:pt x="209" y="48"/>
                      </a:lnTo>
                      <a:lnTo>
                        <a:pt x="209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9" name="Freeform 46"/>
                <p:cNvSpPr>
                  <a:spLocks/>
                </p:cNvSpPr>
                <p:nvPr/>
              </p:nvSpPr>
              <p:spPr bwMode="auto">
                <a:xfrm>
                  <a:off x="8869913" y="6275888"/>
                  <a:ext cx="289082" cy="307080"/>
                </a:xfrm>
                <a:custGeom>
                  <a:avLst/>
                  <a:gdLst>
                    <a:gd name="T0" fmla="*/ 209 w 257"/>
                    <a:gd name="T1" fmla="*/ 0 h 273"/>
                    <a:gd name="T2" fmla="*/ 0 w 257"/>
                    <a:gd name="T3" fmla="*/ 0 h 273"/>
                    <a:gd name="T4" fmla="*/ 0 w 257"/>
                    <a:gd name="T5" fmla="*/ 273 h 273"/>
                    <a:gd name="T6" fmla="*/ 257 w 257"/>
                    <a:gd name="T7" fmla="*/ 273 h 273"/>
                    <a:gd name="T8" fmla="*/ 257 w 257"/>
                    <a:gd name="T9" fmla="*/ 48 h 273"/>
                    <a:gd name="T10" fmla="*/ 209 w 257"/>
                    <a:gd name="T11" fmla="*/ 48 h 273"/>
                    <a:gd name="T12" fmla="*/ 209 w 257"/>
                    <a:gd name="T13" fmla="*/ 0 h 2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7" h="273">
                      <a:moveTo>
                        <a:pt x="209" y="0"/>
                      </a:moveTo>
                      <a:lnTo>
                        <a:pt x="0" y="0"/>
                      </a:lnTo>
                      <a:lnTo>
                        <a:pt x="0" y="273"/>
                      </a:lnTo>
                      <a:lnTo>
                        <a:pt x="257" y="273"/>
                      </a:lnTo>
                      <a:lnTo>
                        <a:pt x="257" y="48"/>
                      </a:lnTo>
                      <a:lnTo>
                        <a:pt x="209" y="48"/>
                      </a:lnTo>
                      <a:lnTo>
                        <a:pt x="20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Freeform 47"/>
                <p:cNvSpPr>
                  <a:spLocks/>
                </p:cNvSpPr>
                <p:nvPr/>
              </p:nvSpPr>
              <p:spPr bwMode="auto">
                <a:xfrm>
                  <a:off x="8914907" y="6495231"/>
                  <a:ext cx="129356" cy="15748"/>
                </a:xfrm>
                <a:custGeom>
                  <a:avLst/>
                  <a:gdLst>
                    <a:gd name="T0" fmla="*/ 0 w 57"/>
                    <a:gd name="T1" fmla="*/ 3 h 7"/>
                    <a:gd name="T2" fmla="*/ 4 w 57"/>
                    <a:gd name="T3" fmla="*/ 0 h 7"/>
                    <a:gd name="T4" fmla="*/ 53 w 57"/>
                    <a:gd name="T5" fmla="*/ 0 h 7"/>
                    <a:gd name="T6" fmla="*/ 57 w 57"/>
                    <a:gd name="T7" fmla="*/ 3 h 7"/>
                    <a:gd name="T8" fmla="*/ 53 w 57"/>
                    <a:gd name="T9" fmla="*/ 7 h 7"/>
                    <a:gd name="T10" fmla="*/ 4 w 57"/>
                    <a:gd name="T11" fmla="*/ 7 h 7"/>
                    <a:gd name="T12" fmla="*/ 0 w 57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7">
                      <a:moveTo>
                        <a:pt x="0" y="3"/>
                      </a:move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53" y="0"/>
                        <a:pt x="53" y="0"/>
                        <a:pt x="53" y="0"/>
                      </a:cubicBezTo>
                      <a:cubicBezTo>
                        <a:pt x="55" y="0"/>
                        <a:pt x="57" y="1"/>
                        <a:pt x="57" y="3"/>
                      </a:cubicBezTo>
                      <a:cubicBezTo>
                        <a:pt x="57" y="5"/>
                        <a:pt x="55" y="7"/>
                        <a:pt x="53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Freeform 48"/>
                <p:cNvSpPr>
                  <a:spLocks/>
                </p:cNvSpPr>
                <p:nvPr/>
              </p:nvSpPr>
              <p:spPr bwMode="auto">
                <a:xfrm>
                  <a:off x="8914907" y="6437865"/>
                  <a:ext cx="201345" cy="15748"/>
                </a:xfrm>
                <a:custGeom>
                  <a:avLst/>
                  <a:gdLst>
                    <a:gd name="T0" fmla="*/ 0 w 89"/>
                    <a:gd name="T1" fmla="*/ 4 h 7"/>
                    <a:gd name="T2" fmla="*/ 4 w 89"/>
                    <a:gd name="T3" fmla="*/ 0 h 7"/>
                    <a:gd name="T4" fmla="*/ 86 w 89"/>
                    <a:gd name="T5" fmla="*/ 0 h 7"/>
                    <a:gd name="T6" fmla="*/ 89 w 89"/>
                    <a:gd name="T7" fmla="*/ 4 h 7"/>
                    <a:gd name="T8" fmla="*/ 86 w 89"/>
                    <a:gd name="T9" fmla="*/ 7 h 7"/>
                    <a:gd name="T10" fmla="*/ 4 w 89"/>
                    <a:gd name="T11" fmla="*/ 7 h 7"/>
                    <a:gd name="T12" fmla="*/ 0 w 89"/>
                    <a:gd name="T13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">
                      <a:moveTo>
                        <a:pt x="0" y="4"/>
                      </a:move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9" y="2"/>
                        <a:pt x="89" y="4"/>
                      </a:cubicBezTo>
                      <a:cubicBezTo>
                        <a:pt x="89" y="6"/>
                        <a:pt x="88" y="7"/>
                        <a:pt x="86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6"/>
                        <a:pt x="0" y="4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Freeform 49"/>
                <p:cNvSpPr>
                  <a:spLocks/>
                </p:cNvSpPr>
                <p:nvPr/>
              </p:nvSpPr>
              <p:spPr bwMode="auto">
                <a:xfrm>
                  <a:off x="8914907" y="6386122"/>
                  <a:ext cx="201345" cy="15748"/>
                </a:xfrm>
                <a:custGeom>
                  <a:avLst/>
                  <a:gdLst>
                    <a:gd name="T0" fmla="*/ 0 w 89"/>
                    <a:gd name="T1" fmla="*/ 3 h 7"/>
                    <a:gd name="T2" fmla="*/ 4 w 89"/>
                    <a:gd name="T3" fmla="*/ 0 h 7"/>
                    <a:gd name="T4" fmla="*/ 86 w 89"/>
                    <a:gd name="T5" fmla="*/ 0 h 7"/>
                    <a:gd name="T6" fmla="*/ 89 w 89"/>
                    <a:gd name="T7" fmla="*/ 3 h 7"/>
                    <a:gd name="T8" fmla="*/ 86 w 89"/>
                    <a:gd name="T9" fmla="*/ 7 h 7"/>
                    <a:gd name="T10" fmla="*/ 4 w 89"/>
                    <a:gd name="T11" fmla="*/ 7 h 7"/>
                    <a:gd name="T12" fmla="*/ 0 w 89"/>
                    <a:gd name="T13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9" h="7">
                      <a:moveTo>
                        <a:pt x="0" y="3"/>
                      </a:move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86" y="0"/>
                        <a:pt x="86" y="0"/>
                        <a:pt x="86" y="0"/>
                      </a:cubicBezTo>
                      <a:cubicBezTo>
                        <a:pt x="88" y="0"/>
                        <a:pt x="89" y="1"/>
                        <a:pt x="89" y="3"/>
                      </a:cubicBezTo>
                      <a:cubicBezTo>
                        <a:pt x="89" y="5"/>
                        <a:pt x="88" y="7"/>
                        <a:pt x="86" y="7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Rectangle 51"/>
                <p:cNvSpPr>
                  <a:spLocks noChangeArrowheads="1"/>
                </p:cNvSpPr>
                <p:nvPr/>
              </p:nvSpPr>
              <p:spPr bwMode="auto">
                <a:xfrm>
                  <a:off x="8761929" y="6148782"/>
                  <a:ext cx="262086" cy="539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5" name="Freeform 55"/>
                <p:cNvSpPr>
                  <a:spLocks/>
                </p:cNvSpPr>
                <p:nvPr/>
              </p:nvSpPr>
              <p:spPr bwMode="auto">
                <a:xfrm>
                  <a:off x="8797924" y="6166779"/>
                  <a:ext cx="208094" cy="35995"/>
                </a:xfrm>
                <a:custGeom>
                  <a:avLst/>
                  <a:gdLst>
                    <a:gd name="T0" fmla="*/ 185 w 185"/>
                    <a:gd name="T1" fmla="*/ 0 h 32"/>
                    <a:gd name="T2" fmla="*/ 0 w 185"/>
                    <a:gd name="T3" fmla="*/ 0 h 32"/>
                    <a:gd name="T4" fmla="*/ 0 w 185"/>
                    <a:gd name="T5" fmla="*/ 32 h 32"/>
                    <a:gd name="T6" fmla="*/ 48 w 185"/>
                    <a:gd name="T7" fmla="*/ 32 h 32"/>
                    <a:gd name="T8" fmla="*/ 185 w 185"/>
                    <a:gd name="T9" fmla="*/ 32 h 32"/>
                    <a:gd name="T10" fmla="*/ 185 w 185"/>
                    <a:gd name="T11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5" h="32">
                      <a:moveTo>
                        <a:pt x="185" y="0"/>
                      </a:moveTo>
                      <a:lnTo>
                        <a:pt x="0" y="0"/>
                      </a:lnTo>
                      <a:lnTo>
                        <a:pt x="0" y="32"/>
                      </a:lnTo>
                      <a:lnTo>
                        <a:pt x="48" y="32"/>
                      </a:lnTo>
                      <a:lnTo>
                        <a:pt x="185" y="32"/>
                      </a:lnTo>
                      <a:lnTo>
                        <a:pt x="18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Rectangle 58"/>
                <p:cNvSpPr>
                  <a:spLocks noChangeArrowheads="1"/>
                </p:cNvSpPr>
                <p:nvPr/>
              </p:nvSpPr>
              <p:spPr bwMode="auto">
                <a:xfrm>
                  <a:off x="8815921" y="6202774"/>
                  <a:ext cx="262086" cy="55117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Rectangle 59"/>
                <p:cNvSpPr>
                  <a:spLocks noChangeArrowheads="1"/>
                </p:cNvSpPr>
                <p:nvPr/>
              </p:nvSpPr>
              <p:spPr bwMode="auto">
                <a:xfrm>
                  <a:off x="8815921" y="6202774"/>
                  <a:ext cx="262086" cy="551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9" name="Rectangle 60"/>
                <p:cNvSpPr>
                  <a:spLocks noChangeArrowheads="1"/>
                </p:cNvSpPr>
                <p:nvPr/>
              </p:nvSpPr>
              <p:spPr bwMode="auto">
                <a:xfrm>
                  <a:off x="8797924" y="6202774"/>
                  <a:ext cx="53992" cy="344200"/>
                </a:xfrm>
                <a:prstGeom prst="rect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0" name="Rectangle 61"/>
                <p:cNvSpPr>
                  <a:spLocks noChangeArrowheads="1"/>
                </p:cNvSpPr>
                <p:nvPr/>
              </p:nvSpPr>
              <p:spPr bwMode="auto">
                <a:xfrm>
                  <a:off x="8797924" y="6202774"/>
                  <a:ext cx="53992" cy="3442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1" name="Rectangle 62"/>
                <p:cNvSpPr>
                  <a:spLocks noChangeArrowheads="1"/>
                </p:cNvSpPr>
                <p:nvPr/>
              </p:nvSpPr>
              <p:spPr bwMode="auto">
                <a:xfrm>
                  <a:off x="8851916" y="6220771"/>
                  <a:ext cx="208094" cy="371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2" name="Rectangle 63"/>
                <p:cNvSpPr>
                  <a:spLocks noChangeArrowheads="1"/>
                </p:cNvSpPr>
                <p:nvPr/>
              </p:nvSpPr>
              <p:spPr bwMode="auto">
                <a:xfrm>
                  <a:off x="8851916" y="6220771"/>
                  <a:ext cx="208094" cy="371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Freeform 64"/>
                <p:cNvSpPr>
                  <a:spLocks/>
                </p:cNvSpPr>
                <p:nvPr/>
              </p:nvSpPr>
              <p:spPr bwMode="auto">
                <a:xfrm>
                  <a:off x="8815921" y="6220771"/>
                  <a:ext cx="35995" cy="308205"/>
                </a:xfrm>
                <a:custGeom>
                  <a:avLst/>
                  <a:gdLst>
                    <a:gd name="T0" fmla="*/ 32 w 32"/>
                    <a:gd name="T1" fmla="*/ 0 h 274"/>
                    <a:gd name="T2" fmla="*/ 16 w 32"/>
                    <a:gd name="T3" fmla="*/ 0 h 274"/>
                    <a:gd name="T4" fmla="*/ 0 w 32"/>
                    <a:gd name="T5" fmla="*/ 0 h 274"/>
                    <a:gd name="T6" fmla="*/ 0 w 32"/>
                    <a:gd name="T7" fmla="*/ 274 h 274"/>
                    <a:gd name="T8" fmla="*/ 32 w 32"/>
                    <a:gd name="T9" fmla="*/ 274 h 274"/>
                    <a:gd name="T10" fmla="*/ 32 w 32"/>
                    <a:gd name="T11" fmla="*/ 33 h 274"/>
                    <a:gd name="T12" fmla="*/ 32 w 32"/>
                    <a:gd name="T13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74">
                      <a:moveTo>
                        <a:pt x="32" y="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274"/>
                      </a:lnTo>
                      <a:lnTo>
                        <a:pt x="32" y="274"/>
                      </a:lnTo>
                      <a:lnTo>
                        <a:pt x="32" y="33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65"/>
                <p:cNvSpPr>
                  <a:spLocks/>
                </p:cNvSpPr>
                <p:nvPr/>
              </p:nvSpPr>
              <p:spPr bwMode="auto">
                <a:xfrm>
                  <a:off x="8815921" y="6220771"/>
                  <a:ext cx="35995" cy="308205"/>
                </a:xfrm>
                <a:custGeom>
                  <a:avLst/>
                  <a:gdLst>
                    <a:gd name="T0" fmla="*/ 32 w 32"/>
                    <a:gd name="T1" fmla="*/ 0 h 274"/>
                    <a:gd name="T2" fmla="*/ 16 w 32"/>
                    <a:gd name="T3" fmla="*/ 0 h 274"/>
                    <a:gd name="T4" fmla="*/ 0 w 32"/>
                    <a:gd name="T5" fmla="*/ 0 h 274"/>
                    <a:gd name="T6" fmla="*/ 0 w 32"/>
                    <a:gd name="T7" fmla="*/ 274 h 274"/>
                    <a:gd name="T8" fmla="*/ 32 w 32"/>
                    <a:gd name="T9" fmla="*/ 274 h 274"/>
                    <a:gd name="T10" fmla="*/ 32 w 32"/>
                    <a:gd name="T11" fmla="*/ 33 h 274"/>
                    <a:gd name="T12" fmla="*/ 32 w 32"/>
                    <a:gd name="T13" fmla="*/ 0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74">
                      <a:moveTo>
                        <a:pt x="32" y="0"/>
                      </a:moveTo>
                      <a:lnTo>
                        <a:pt x="16" y="0"/>
                      </a:lnTo>
                      <a:lnTo>
                        <a:pt x="0" y="0"/>
                      </a:lnTo>
                      <a:lnTo>
                        <a:pt x="0" y="274"/>
                      </a:lnTo>
                      <a:lnTo>
                        <a:pt x="32" y="274"/>
                      </a:lnTo>
                      <a:lnTo>
                        <a:pt x="32" y="33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05" name="Group 30"/>
              <p:cNvGrpSpPr>
                <a:grpSpLocks noChangeAspect="1"/>
              </p:cNvGrpSpPr>
              <p:nvPr/>
            </p:nvGrpSpPr>
            <p:grpSpPr bwMode="auto">
              <a:xfrm>
                <a:off x="6574931" y="6173761"/>
                <a:ext cx="346449" cy="455558"/>
                <a:chOff x="2455" y="3797"/>
                <a:chExt cx="308" cy="405"/>
              </a:xfrm>
            </p:grpSpPr>
            <p:sp>
              <p:nvSpPr>
                <p:cNvPr id="206" name="AutoShape 29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457" y="3797"/>
                  <a:ext cx="306" cy="40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7" name="Freeform 31"/>
                <p:cNvSpPr>
                  <a:spLocks/>
                </p:cNvSpPr>
                <p:nvPr/>
              </p:nvSpPr>
              <p:spPr bwMode="auto">
                <a:xfrm>
                  <a:off x="2455" y="3852"/>
                  <a:ext cx="153" cy="350"/>
                </a:xfrm>
                <a:custGeom>
                  <a:avLst/>
                  <a:gdLst>
                    <a:gd name="T0" fmla="*/ 0 w 75"/>
                    <a:gd name="T1" fmla="*/ 0 h 172"/>
                    <a:gd name="T2" fmla="*/ 0 w 75"/>
                    <a:gd name="T3" fmla="*/ 145 h 172"/>
                    <a:gd name="T4" fmla="*/ 75 w 75"/>
                    <a:gd name="T5" fmla="*/ 172 h 172"/>
                    <a:gd name="T6" fmla="*/ 75 w 75"/>
                    <a:gd name="T7" fmla="*/ 0 h 172"/>
                    <a:gd name="T8" fmla="*/ 0 w 75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172">
                      <a:moveTo>
                        <a:pt x="0" y="0"/>
                      </a:moveTo>
                      <a:cubicBezTo>
                        <a:pt x="0" y="145"/>
                        <a:pt x="0" y="145"/>
                        <a:pt x="0" y="145"/>
                      </a:cubicBezTo>
                      <a:cubicBezTo>
                        <a:pt x="0" y="160"/>
                        <a:pt x="34" y="172"/>
                        <a:pt x="75" y="172"/>
                      </a:cubicBezTo>
                      <a:cubicBezTo>
                        <a:pt x="75" y="0"/>
                        <a:pt x="75" y="0"/>
                        <a:pt x="75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8" name="Freeform 32"/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0 w 76"/>
                    <a:gd name="T1" fmla="*/ 172 h 172"/>
                    <a:gd name="T2" fmla="*/ 1 w 76"/>
                    <a:gd name="T3" fmla="*/ 172 h 172"/>
                    <a:gd name="T4" fmla="*/ 76 w 76"/>
                    <a:gd name="T5" fmla="*/ 145 h 172"/>
                    <a:gd name="T6" fmla="*/ 76 w 76"/>
                    <a:gd name="T7" fmla="*/ 0 h 172"/>
                    <a:gd name="T8" fmla="*/ 0 w 76"/>
                    <a:gd name="T9" fmla="*/ 0 h 172"/>
                    <a:gd name="T10" fmla="*/ 0 w 76"/>
                    <a:gd name="T11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0" y="172"/>
                      </a:move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</a:path>
                  </a:pathLst>
                </a:custGeom>
                <a:solidFill>
                  <a:srgbClr val="0072C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09" name="Freeform 33"/>
                <p:cNvSpPr>
                  <a:spLocks/>
                </p:cNvSpPr>
                <p:nvPr/>
              </p:nvSpPr>
              <p:spPr bwMode="auto">
                <a:xfrm>
                  <a:off x="2606" y="3852"/>
                  <a:ext cx="155" cy="350"/>
                </a:xfrm>
                <a:custGeom>
                  <a:avLst/>
                  <a:gdLst>
                    <a:gd name="T0" fmla="*/ 76 w 76"/>
                    <a:gd name="T1" fmla="*/ 0 h 172"/>
                    <a:gd name="T2" fmla="*/ 0 w 76"/>
                    <a:gd name="T3" fmla="*/ 0 h 172"/>
                    <a:gd name="T4" fmla="*/ 0 w 76"/>
                    <a:gd name="T5" fmla="*/ 172 h 172"/>
                    <a:gd name="T6" fmla="*/ 1 w 76"/>
                    <a:gd name="T7" fmla="*/ 172 h 172"/>
                    <a:gd name="T8" fmla="*/ 76 w 76"/>
                    <a:gd name="T9" fmla="*/ 145 h 172"/>
                    <a:gd name="T10" fmla="*/ 76 w 76"/>
                    <a:gd name="T11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6" h="172">
                      <a:moveTo>
                        <a:pt x="76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2"/>
                        <a:pt x="0" y="172"/>
                        <a:pt x="0" y="172"/>
                      </a:cubicBezTo>
                      <a:cubicBezTo>
                        <a:pt x="1" y="172"/>
                        <a:pt x="1" y="172"/>
                        <a:pt x="1" y="172"/>
                      </a:cubicBezTo>
                      <a:cubicBezTo>
                        <a:pt x="42" y="172"/>
                        <a:pt x="76" y="160"/>
                        <a:pt x="76" y="145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0" name="Oval 34"/>
                <p:cNvSpPr>
                  <a:spLocks noChangeArrowheads="1"/>
                </p:cNvSpPr>
                <p:nvPr/>
              </p:nvSpPr>
              <p:spPr bwMode="auto">
                <a:xfrm>
                  <a:off x="2455" y="3797"/>
                  <a:ext cx="306" cy="110"/>
                </a:xfrm>
                <a:prstGeom prst="ellipse">
                  <a:avLst/>
                </a:prstGeom>
                <a:solidFill>
                  <a:srgbClr val="0078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Oval 35"/>
                <p:cNvSpPr>
                  <a:spLocks noChangeArrowheads="1"/>
                </p:cNvSpPr>
                <p:nvPr/>
              </p:nvSpPr>
              <p:spPr bwMode="auto">
                <a:xfrm>
                  <a:off x="2486" y="3813"/>
                  <a:ext cx="244" cy="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Freeform 36"/>
                <p:cNvSpPr>
                  <a:spLocks/>
                </p:cNvSpPr>
                <p:nvPr/>
              </p:nvSpPr>
              <p:spPr bwMode="auto">
                <a:xfrm>
                  <a:off x="2486" y="3813"/>
                  <a:ext cx="244" cy="59"/>
                </a:xfrm>
                <a:custGeom>
                  <a:avLst/>
                  <a:gdLst>
                    <a:gd name="T0" fmla="*/ 107 w 120"/>
                    <a:gd name="T1" fmla="*/ 29 h 29"/>
                    <a:gd name="T2" fmla="*/ 120 w 120"/>
                    <a:gd name="T3" fmla="*/ 18 h 29"/>
                    <a:gd name="T4" fmla="*/ 60 w 120"/>
                    <a:gd name="T5" fmla="*/ 0 h 29"/>
                    <a:gd name="T6" fmla="*/ 0 w 120"/>
                    <a:gd name="T7" fmla="*/ 18 h 29"/>
                    <a:gd name="T8" fmla="*/ 13 w 120"/>
                    <a:gd name="T9" fmla="*/ 29 h 29"/>
                    <a:gd name="T10" fmla="*/ 60 w 120"/>
                    <a:gd name="T11" fmla="*/ 22 h 29"/>
                    <a:gd name="T12" fmla="*/ 107 w 120"/>
                    <a:gd name="T1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0" h="29">
                      <a:moveTo>
                        <a:pt x="107" y="29"/>
                      </a:moveTo>
                      <a:cubicBezTo>
                        <a:pt x="115" y="26"/>
                        <a:pt x="120" y="22"/>
                        <a:pt x="120" y="18"/>
                      </a:cubicBezTo>
                      <a:cubicBezTo>
                        <a:pt x="120" y="8"/>
                        <a:pt x="93" y="0"/>
                        <a:pt x="60" y="0"/>
                      </a:cubicBezTo>
                      <a:cubicBezTo>
                        <a:pt x="27" y="0"/>
                        <a:pt x="0" y="8"/>
                        <a:pt x="0" y="18"/>
                      </a:cubicBezTo>
                      <a:cubicBezTo>
                        <a:pt x="0" y="22"/>
                        <a:pt x="5" y="26"/>
                        <a:pt x="13" y="29"/>
                      </a:cubicBezTo>
                      <a:cubicBezTo>
                        <a:pt x="24" y="24"/>
                        <a:pt x="41" y="22"/>
                        <a:pt x="60" y="22"/>
                      </a:cubicBezTo>
                      <a:cubicBezTo>
                        <a:pt x="79" y="22"/>
                        <a:pt x="96" y="24"/>
                        <a:pt x="107" y="29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7" rIns="91414" bIns="45707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1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1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305" y="1495732"/>
            <a:ext cx="2951824" cy="1597133"/>
          </a:xfrm>
          <a:prstGeom prst="rect">
            <a:avLst/>
          </a:prstGeom>
        </p:spPr>
      </p:pic>
      <p:sp>
        <p:nvSpPr>
          <p:cNvPr id="3" name="Left Brace 2"/>
          <p:cNvSpPr/>
          <p:nvPr/>
        </p:nvSpPr>
        <p:spPr>
          <a:xfrm>
            <a:off x="7269426" y="3879222"/>
            <a:ext cx="662891" cy="2539484"/>
          </a:xfrm>
          <a:prstGeom prst="leftBrace">
            <a:avLst>
              <a:gd name="adj1" fmla="val 8333"/>
              <a:gd name="adj2" fmla="val 56493"/>
            </a:avLst>
          </a:prstGeom>
          <a:ln w="19050">
            <a:solidFill>
              <a:srgbClr val="003A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14805" y="3958572"/>
            <a:ext cx="3866571" cy="2373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Personal Gateway</a:t>
            </a:r>
            <a:endParaRPr kumimoji="0" lang="en-US" sz="1496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388591" marR="0" lvl="0" indent="-388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Analysts</a:t>
            </a:r>
          </a:p>
          <a:p>
            <a:pPr marL="388591" marR="0" lvl="0" indent="-388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import only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48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On-Premises</a:t>
            </a: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003A78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Gateway</a:t>
            </a:r>
          </a:p>
          <a:p>
            <a:pPr marL="388591" marR="0" lvl="0" indent="-388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IT admins</a:t>
            </a:r>
          </a:p>
          <a:p>
            <a:pPr marL="388591" marR="0" lvl="0" indent="-388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6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import + DirectQuery</a:t>
            </a:r>
            <a:endParaRPr kumimoji="0" lang="en-US" sz="1496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388591" marR="0" lvl="0" indent="-38859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96" b="0" i="0" u="none" strike="noStrike" kern="1200" cap="none" spc="0" normalizeH="0" baseline="0" noProof="0" dirty="0">
                <a:ln>
                  <a:noFill/>
                </a:ln>
                <a:solidFill>
                  <a:srgbClr val="58585A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Central monitoring and control</a:t>
            </a:r>
          </a:p>
        </p:txBody>
      </p:sp>
    </p:spTree>
    <p:extLst>
      <p:ext uri="{BB962C8B-B14F-4D97-AF65-F5344CB8AC3E}">
        <p14:creationId xmlns:p14="http://schemas.microsoft.com/office/powerpoint/2010/main" val="277450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23358234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with Power BI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285234" y="1668462"/>
            <a:ext cx="11660966" cy="6858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5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837" y="1726398"/>
            <a:ext cx="1880451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self-service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256837" y="1726398"/>
            <a:ext cx="161807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managed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837" y="2430462"/>
            <a:ext cx="5164940" cy="2175980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Sharing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single dashboards (and pinned reports)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Low friction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to users (new or existing) and SGs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single reports in 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64503" y="2430462"/>
            <a:ext cx="3568734" cy="4133439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Organizational Content Packs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multiple assets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Allow end user customization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to users and SGs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Apps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multiple assets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Group related content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Allow end user customization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Share to users and SGs</a:t>
            </a:r>
          </a:p>
          <a:p>
            <a:pPr marL="285750" marR="0" lvl="0" indent="-28575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83405" y="3832556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45690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367623"/>
          </a:xfrm>
        </p:spPr>
        <p:txBody>
          <a:bodyPr/>
          <a:lstStyle/>
          <a:p>
            <a:pPr marL="457200" indent="-457200"/>
            <a:r>
              <a:rPr lang="en-US" dirty="0"/>
              <a:t>When in doubt, start with a group workspace</a:t>
            </a:r>
          </a:p>
          <a:p>
            <a:pPr marL="698500" lvl="1" indent="-457200"/>
            <a:r>
              <a:rPr lang="en-US" dirty="0"/>
              <a:t>Hard to move for now</a:t>
            </a:r>
          </a:p>
          <a:p>
            <a:pPr marL="698500" lvl="1" indent="-457200"/>
            <a:r>
              <a:rPr lang="en-US" dirty="0"/>
              <a:t>Copy content being developed in </a:t>
            </a:r>
          </a:p>
          <a:p>
            <a:pPr marL="457200" indent="-457200"/>
            <a:r>
              <a:rPr lang="en-US" dirty="0"/>
              <a:t>OneDrive for Business for versioning PBIX</a:t>
            </a:r>
          </a:p>
          <a:p>
            <a:pPr marL="457200" indent="-457200"/>
            <a:r>
              <a:rPr lang="en-US" dirty="0"/>
              <a:t>Great recap of the process: </a:t>
            </a:r>
            <a:r>
              <a:rPr lang="en-US" dirty="0">
                <a:hlinkClick r:id="rId2"/>
              </a:rPr>
              <a:t>https://aka.ms/usingpbiworkspaces</a:t>
            </a:r>
            <a:r>
              <a:rPr lang="en-US" dirty="0"/>
              <a:t> </a:t>
            </a:r>
          </a:p>
          <a:p>
            <a:pPr marL="457200" indent="-457200"/>
            <a:r>
              <a:rPr lang="en-US" dirty="0"/>
              <a:t>Complete governance/deployment whitepaper:</a:t>
            </a:r>
            <a:br>
              <a:rPr lang="en-US" dirty="0"/>
            </a:br>
            <a:r>
              <a:rPr lang="en-US" dirty="0">
                <a:hlinkClick r:id="rId3"/>
              </a:rPr>
              <a:t>https://aka.ms/pbideploywhitepaper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34400271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US" dirty="0"/>
              <a:t>Governance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Distribution</a:t>
            </a:r>
          </a:p>
          <a:p>
            <a:r>
              <a:rPr lang="en-US" dirty="0"/>
              <a:t>Consumption</a:t>
            </a:r>
          </a:p>
          <a:p>
            <a:r>
              <a:rPr lang="en-US" dirty="0"/>
              <a:t>Governance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8349225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582519"/>
          </a:xfrm>
        </p:spPr>
        <p:txBody>
          <a:bodyPr/>
          <a:lstStyle/>
          <a:p>
            <a:r>
              <a:rPr lang="en-US" dirty="0"/>
              <a:t>Feedback from existing navigation</a:t>
            </a:r>
          </a:p>
          <a:p>
            <a:pPr lvl="1"/>
            <a:r>
              <a:rPr lang="en-US" dirty="0"/>
              <a:t>Too much clutter in left navigation for large deployments</a:t>
            </a:r>
          </a:p>
          <a:p>
            <a:pPr lvl="1"/>
            <a:r>
              <a:rPr lang="en-US" dirty="0"/>
              <a:t>Hard to find frequently-accessed content</a:t>
            </a:r>
          </a:p>
          <a:p>
            <a:r>
              <a:rPr lang="en-US" dirty="0"/>
              <a:t>Preview available now for production customers</a:t>
            </a:r>
          </a:p>
          <a:p>
            <a:r>
              <a:rPr lang="en-US" dirty="0"/>
              <a:t>Additional enhancements planned in next month</a:t>
            </a:r>
          </a:p>
          <a:p>
            <a:r>
              <a:rPr lang="en-US" dirty="0"/>
              <a:t>Will become default in CY2017 Q2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Navigation</a:t>
            </a:r>
          </a:p>
        </p:txBody>
      </p:sp>
    </p:spTree>
    <p:extLst>
      <p:ext uri="{BB962C8B-B14F-4D97-AF65-F5344CB8AC3E}">
        <p14:creationId xmlns:p14="http://schemas.microsoft.com/office/powerpoint/2010/main" val="100273722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530471"/>
          </a:xfrm>
        </p:spPr>
        <p:txBody>
          <a:bodyPr/>
          <a:lstStyle/>
          <a:p>
            <a:r>
              <a:rPr lang="en-US" dirty="0"/>
              <a:t>Distribute collections of content</a:t>
            </a:r>
          </a:p>
          <a:p>
            <a:r>
              <a:rPr lang="en-US" dirty="0"/>
              <a:t>GA in 2017</a:t>
            </a:r>
          </a:p>
          <a:p>
            <a:pPr lvl="1"/>
            <a:r>
              <a:rPr lang="en-US" dirty="0"/>
              <a:t>Apps in left navigation</a:t>
            </a:r>
          </a:p>
          <a:p>
            <a:pPr lvl="1"/>
            <a:r>
              <a:rPr lang="en-US" dirty="0"/>
              <a:t>Theming of apps</a:t>
            </a:r>
          </a:p>
          <a:p>
            <a:pPr lvl="1"/>
            <a:r>
              <a:rPr lang="en-US" dirty="0"/>
              <a:t>Static URLs</a:t>
            </a:r>
          </a:p>
          <a:p>
            <a:pPr lvl="1"/>
            <a:r>
              <a:rPr lang="en-US" dirty="0"/>
              <a:t>Auto-install links</a:t>
            </a:r>
          </a:p>
          <a:p>
            <a:r>
              <a:rPr lang="en-US" dirty="0"/>
              <a:t>Updates by end of half</a:t>
            </a:r>
          </a:p>
          <a:p>
            <a:pPr lvl="1"/>
            <a:r>
              <a:rPr lang="en-US" dirty="0"/>
              <a:t>Push apps to all users</a:t>
            </a:r>
          </a:p>
          <a:p>
            <a:pPr lvl="1"/>
            <a:r>
              <a:rPr lang="en-US" dirty="0"/>
              <a:t>Controls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01931651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2179058"/>
          </a:xfrm>
        </p:spPr>
        <p:txBody>
          <a:bodyPr/>
          <a:lstStyle/>
          <a:p>
            <a:r>
              <a:rPr lang="en-US" dirty="0"/>
              <a:t>Apps and Navigation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</a:t>
            </a:r>
          </a:p>
        </p:txBody>
      </p:sp>
    </p:spTree>
    <p:extLst>
      <p:ext uri="{BB962C8B-B14F-4D97-AF65-F5344CB8AC3E}">
        <p14:creationId xmlns:p14="http://schemas.microsoft.com/office/powerpoint/2010/main" val="92234453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274638" y="1212850"/>
          <a:ext cx="11887200" cy="4801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Consumption Options</a:t>
            </a:r>
          </a:p>
        </p:txBody>
      </p:sp>
    </p:spTree>
    <p:extLst>
      <p:ext uri="{BB962C8B-B14F-4D97-AF65-F5344CB8AC3E}">
        <p14:creationId xmlns:p14="http://schemas.microsoft.com/office/powerpoint/2010/main" val="147414305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176254"/>
          </a:xfrm>
        </p:spPr>
        <p:txBody>
          <a:bodyPr/>
          <a:lstStyle/>
          <a:p>
            <a:r>
              <a:rPr lang="en-US" dirty="0"/>
              <a:t>Subscriptions delivered after data refresh</a:t>
            </a:r>
          </a:p>
          <a:p>
            <a:r>
              <a:rPr lang="en-US" dirty="0"/>
              <a:t>Available on reports (dashboards coming in    )</a:t>
            </a:r>
          </a:p>
          <a:p>
            <a:r>
              <a:rPr lang="en-US" dirty="0"/>
              <a:t>Subscribe yourself (subscribe others coming in    )</a:t>
            </a:r>
          </a:p>
          <a:p>
            <a:pPr lvl="1"/>
            <a:r>
              <a:rPr lang="en-US" dirty="0"/>
              <a:t>Workaround today for subscribe others: Outlook rule or Microsoft Flow</a:t>
            </a:r>
          </a:p>
          <a:p>
            <a:r>
              <a:rPr lang="en-US" dirty="0"/>
              <a:t>Custom visuals not currently supported, coming in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Email subscriptions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275187" y="6624291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7459" y="6545436"/>
            <a:ext cx="2012410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Coming in CY2017 H1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0699253" y="2789854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084687" y="2104054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544208" y="3856654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778118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12303700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/>
          </p:nvPr>
        </p:nvGraphicFramePr>
        <p:xfrm>
          <a:off x="275481" y="1213174"/>
          <a:ext cx="11885514" cy="5407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618" y="235054"/>
            <a:ext cx="11191240" cy="833544"/>
          </a:xfrm>
        </p:spPr>
        <p:txBody>
          <a:bodyPr/>
          <a:lstStyle/>
          <a:p>
            <a:r>
              <a:rPr lang="en-US" dirty="0"/>
              <a:t>Data Security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8437" y="6240462"/>
            <a:ext cx="4125115" cy="627822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  <a:hlinkClick r:id="rId8"/>
              </a:rPr>
              <a:t>https://aka.ms/pbisecuritywhitepaper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61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5481" y="379630"/>
            <a:ext cx="11191240" cy="833544"/>
          </a:xfrm>
        </p:spPr>
        <p:txBody>
          <a:bodyPr/>
          <a:lstStyle/>
          <a:p>
            <a:r>
              <a:rPr lang="en-US" dirty="0"/>
              <a:t>User Authentication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927059" y="1518157"/>
            <a:ext cx="5317158" cy="2298321"/>
          </a:xfrm>
        </p:spPr>
        <p:txBody>
          <a:bodyPr/>
          <a:lstStyle/>
          <a:p>
            <a:r>
              <a:rPr lang="en-US" sz="2448" dirty="0"/>
              <a:t>Azure Active Directory (AAD):</a:t>
            </a:r>
          </a:p>
          <a:p>
            <a:pPr marL="571463" lvl="1" indent="-571463">
              <a:buFont typeface="Arial" panose="020B0604020202020204" pitchFamily="34" charset="0"/>
              <a:buChar char="•"/>
            </a:pPr>
            <a:r>
              <a:rPr lang="en-US" sz="2176" dirty="0"/>
              <a:t>Managed and unmanaged directories</a:t>
            </a:r>
          </a:p>
          <a:p>
            <a:pPr marL="571463" lvl="1" indent="-571463">
              <a:buFont typeface="Arial" panose="020B0604020202020204" pitchFamily="34" charset="0"/>
              <a:buChar char="•"/>
            </a:pPr>
            <a:r>
              <a:rPr lang="en-US" sz="2176" dirty="0"/>
              <a:t>Managed and federated </a:t>
            </a:r>
            <a:r>
              <a:rPr lang="en-US" sz="2176" dirty="0" err="1"/>
              <a:t>auth</a:t>
            </a:r>
            <a:endParaRPr lang="en-US" sz="2176" dirty="0"/>
          </a:p>
          <a:p>
            <a:pPr marL="571463" lvl="1" indent="-571463">
              <a:buFont typeface="Arial" panose="020B0604020202020204" pitchFamily="34" charset="0"/>
              <a:buChar char="•"/>
            </a:pPr>
            <a:r>
              <a:rPr lang="en-US" sz="2176" dirty="0"/>
              <a:t>Multi-factor </a:t>
            </a:r>
            <a:r>
              <a:rPr lang="en-US" sz="2176" dirty="0" err="1"/>
              <a:t>auth</a:t>
            </a:r>
            <a:r>
              <a:rPr lang="en-US" sz="2176" dirty="0"/>
              <a:t>, conditional access</a:t>
            </a:r>
          </a:p>
          <a:p>
            <a:pPr marL="571463" lvl="1" indent="-571463">
              <a:buFont typeface="Arial" panose="020B0604020202020204" pitchFamily="34" charset="0"/>
              <a:buChar char="•"/>
            </a:pPr>
            <a:r>
              <a:rPr lang="en-US" sz="2176" dirty="0"/>
              <a:t>Single sign-on</a:t>
            </a:r>
            <a:endParaRPr lang="en-US" sz="1904" dirty="0"/>
          </a:p>
        </p:txBody>
      </p:sp>
      <p:sp>
        <p:nvSpPr>
          <p:cNvPr id="4" name="Rectangle 3"/>
          <p:cNvSpPr/>
          <p:nvPr/>
        </p:nvSpPr>
        <p:spPr>
          <a:xfrm>
            <a:off x="275481" y="4995510"/>
            <a:ext cx="2368002" cy="100018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Client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2643484" y="2151744"/>
            <a:ext cx="2616020" cy="10380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Azure Active Directory</a:t>
            </a:r>
            <a:endParaRPr kumimoji="0" lang="en-US" sz="2448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51618" y="5044168"/>
            <a:ext cx="2733835" cy="9515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Power BI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779768" y="5309080"/>
            <a:ext cx="23355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942331" y="3364019"/>
            <a:ext cx="1351596" cy="1490925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22801" y="3335747"/>
            <a:ext cx="1328844" cy="151919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4654" y="5878706"/>
            <a:ext cx="1497521" cy="969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40" y="1402257"/>
            <a:ext cx="1291022" cy="81777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2779768" y="5635265"/>
            <a:ext cx="233556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8865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294" y="363977"/>
            <a:ext cx="11191240" cy="833544"/>
          </a:xfrm>
        </p:spPr>
        <p:txBody>
          <a:bodyPr/>
          <a:lstStyle/>
          <a:p>
            <a:r>
              <a:rPr lang="en-US" dirty="0"/>
              <a:t>Data Authorization</a:t>
            </a:r>
          </a:p>
        </p:txBody>
      </p:sp>
      <p:pic>
        <p:nvPicPr>
          <p:cNvPr id="5" name="Picture 4" descr="File:User icon 2.sv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21" y="1278842"/>
            <a:ext cx="619240" cy="6192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889857" y="2506803"/>
            <a:ext cx="3047568" cy="198091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8" name="Flowchart: Multidocument 7"/>
          <p:cNvSpPr/>
          <p:nvPr/>
        </p:nvSpPr>
        <p:spPr bwMode="auto">
          <a:xfrm>
            <a:off x="1994601" y="2671211"/>
            <a:ext cx="838081" cy="749862"/>
          </a:xfrm>
          <a:prstGeom prst="flowChartMultidocument">
            <a:avLst/>
          </a:prstGeom>
          <a:ln w="3175" cmpd="sng">
            <a:solidFill>
              <a:schemeClr val="accent6">
                <a:lumMod val="40000"/>
                <a:lumOff val="60000"/>
                <a:alpha val="25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0" name="Flowchart: Magnetic Disk 9"/>
          <p:cNvSpPr/>
          <p:nvPr/>
        </p:nvSpPr>
        <p:spPr bwMode="auto">
          <a:xfrm>
            <a:off x="2820913" y="5401992"/>
            <a:ext cx="838081" cy="561515"/>
          </a:xfrm>
          <a:prstGeom prst="flowChartMagneticDisk">
            <a:avLst/>
          </a:prstGeom>
          <a:ln w="3175" cmpd="sng">
            <a:solidFill>
              <a:schemeClr val="accent6">
                <a:lumMod val="40000"/>
                <a:lumOff val="60000"/>
                <a:alpha val="25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" name="Flowchart: Magnetic Disk 11"/>
          <p:cNvSpPr/>
          <p:nvPr/>
        </p:nvSpPr>
        <p:spPr bwMode="auto">
          <a:xfrm>
            <a:off x="1156520" y="5401992"/>
            <a:ext cx="838081" cy="561515"/>
          </a:xfrm>
          <a:prstGeom prst="flowChartMagneticDisk">
            <a:avLst/>
          </a:prstGeom>
          <a:ln w="3175" cmpd="sng">
            <a:solidFill>
              <a:schemeClr val="accent6">
                <a:lumMod val="40000"/>
                <a:lumOff val="60000"/>
                <a:alpha val="25000"/>
              </a:schemeClr>
            </a:solidFill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420859" y="3465049"/>
            <a:ext cx="0" cy="311750"/>
          </a:xfrm>
          <a:prstGeom prst="straightConnector1">
            <a:avLst/>
          </a:prstGeom>
          <a:ln w="19050">
            <a:headEnd type="none"/>
            <a:tailEnd type="triangle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 flipH="1">
            <a:off x="1575558" y="4580854"/>
            <a:ext cx="528462" cy="744950"/>
          </a:xfrm>
          <a:prstGeom prst="straightConnector1">
            <a:avLst/>
          </a:prstGeom>
          <a:ln w="19050">
            <a:headEnd type="none"/>
            <a:tailEnd type="triangle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</p:cNvCxnSpPr>
          <p:nvPr/>
        </p:nvCxnSpPr>
        <p:spPr>
          <a:xfrm>
            <a:off x="2711890" y="4580854"/>
            <a:ext cx="458780" cy="744950"/>
          </a:xfrm>
          <a:prstGeom prst="straightConnector1">
            <a:avLst/>
          </a:prstGeom>
          <a:ln w="19050">
            <a:headEnd type="none"/>
            <a:tailEnd type="triangle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 bwMode="auto">
          <a:xfrm>
            <a:off x="2941279" y="2766552"/>
            <a:ext cx="304756" cy="30475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Oval 26"/>
          <p:cNvSpPr/>
          <p:nvPr/>
        </p:nvSpPr>
        <p:spPr bwMode="auto">
          <a:xfrm>
            <a:off x="3087576" y="4779581"/>
            <a:ext cx="304756" cy="30475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2a</a:t>
            </a:r>
          </a:p>
        </p:txBody>
      </p:sp>
      <p:sp>
        <p:nvSpPr>
          <p:cNvPr id="28" name="Oval 27"/>
          <p:cNvSpPr/>
          <p:nvPr/>
        </p:nvSpPr>
        <p:spPr bwMode="auto">
          <a:xfrm>
            <a:off x="1423182" y="4779581"/>
            <a:ext cx="304756" cy="30475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2b</a:t>
            </a:r>
          </a:p>
        </p:txBody>
      </p:sp>
      <p:sp>
        <p:nvSpPr>
          <p:cNvPr id="32" name="Oval 31"/>
          <p:cNvSpPr/>
          <p:nvPr/>
        </p:nvSpPr>
        <p:spPr bwMode="auto">
          <a:xfrm>
            <a:off x="2560840" y="3428068"/>
            <a:ext cx="304756" cy="304756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0" rIns="0" bIns="4663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1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3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1949468" y="3846123"/>
            <a:ext cx="916128" cy="458776"/>
            <a:chOff x="6523037" y="4851257"/>
            <a:chExt cx="916258" cy="458841"/>
          </a:xfrm>
        </p:grpSpPr>
        <p:sp>
          <p:nvSpPr>
            <p:cNvPr id="54" name="Flowchart: Process 53"/>
            <p:cNvSpPr/>
            <p:nvPr/>
          </p:nvSpPr>
          <p:spPr bwMode="auto">
            <a:xfrm>
              <a:off x="6523037" y="4851257"/>
              <a:ext cx="916258" cy="458146"/>
            </a:xfrm>
            <a:prstGeom prst="flowChartProcess">
              <a:avLst/>
            </a:prstGeom>
            <a:ln w="3175" cmpd="sng">
              <a:solidFill>
                <a:schemeClr val="accent6">
                  <a:lumMod val="40000"/>
                  <a:lumOff val="60000"/>
                  <a:alpha val="25000"/>
                </a:schemeClr>
              </a:solidFill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6630" rIns="0" bIns="466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55" name="Group 54"/>
            <p:cNvGrpSpPr/>
            <p:nvPr/>
          </p:nvGrpSpPr>
          <p:grpSpPr>
            <a:xfrm>
              <a:off x="6523037" y="4854053"/>
              <a:ext cx="916258" cy="456045"/>
              <a:chOff x="6523037" y="4183062"/>
              <a:chExt cx="916258" cy="456045"/>
            </a:xfrm>
          </p:grpSpPr>
          <p:sp>
            <p:nvSpPr>
              <p:cNvPr id="37" name="Flowchart: Process 36"/>
              <p:cNvSpPr/>
              <p:nvPr/>
            </p:nvSpPr>
            <p:spPr bwMode="auto">
              <a:xfrm>
                <a:off x="6523037" y="4183062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8" name="Flowchart: Process 37"/>
              <p:cNvSpPr/>
              <p:nvPr/>
            </p:nvSpPr>
            <p:spPr bwMode="auto">
              <a:xfrm>
                <a:off x="6752449" y="4183062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9" name="Flowchart: Process 38"/>
              <p:cNvSpPr/>
              <p:nvPr/>
            </p:nvSpPr>
            <p:spPr bwMode="auto">
              <a:xfrm>
                <a:off x="6981860" y="4183062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0" name="Flowchart: Process 39"/>
              <p:cNvSpPr/>
              <p:nvPr/>
            </p:nvSpPr>
            <p:spPr bwMode="auto">
              <a:xfrm>
                <a:off x="7211273" y="4183062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1" name="Flowchart: Process 40"/>
              <p:cNvSpPr/>
              <p:nvPr/>
            </p:nvSpPr>
            <p:spPr bwMode="auto">
              <a:xfrm>
                <a:off x="6523037" y="4297073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2" name="Flowchart: Process 41"/>
              <p:cNvSpPr/>
              <p:nvPr/>
            </p:nvSpPr>
            <p:spPr bwMode="auto">
              <a:xfrm>
                <a:off x="6752449" y="4297073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3" name="Flowchart: Process 42"/>
              <p:cNvSpPr/>
              <p:nvPr/>
            </p:nvSpPr>
            <p:spPr bwMode="auto">
              <a:xfrm>
                <a:off x="6981860" y="4297073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4" name="Flowchart: Process 43"/>
              <p:cNvSpPr/>
              <p:nvPr/>
            </p:nvSpPr>
            <p:spPr bwMode="auto">
              <a:xfrm>
                <a:off x="7211273" y="4297073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5" name="Flowchart: Process 44"/>
              <p:cNvSpPr/>
              <p:nvPr/>
            </p:nvSpPr>
            <p:spPr bwMode="auto">
              <a:xfrm>
                <a:off x="6523037" y="4411085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6" name="Flowchart: Process 45"/>
              <p:cNvSpPr/>
              <p:nvPr/>
            </p:nvSpPr>
            <p:spPr bwMode="auto">
              <a:xfrm>
                <a:off x="6752449" y="4411085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7" name="Flowchart: Process 46"/>
              <p:cNvSpPr/>
              <p:nvPr/>
            </p:nvSpPr>
            <p:spPr bwMode="auto">
              <a:xfrm>
                <a:off x="6981860" y="4411085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8" name="Flowchart: Process 47"/>
              <p:cNvSpPr/>
              <p:nvPr/>
            </p:nvSpPr>
            <p:spPr bwMode="auto">
              <a:xfrm>
                <a:off x="7211273" y="4411085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49" name="Flowchart: Process 48"/>
              <p:cNvSpPr/>
              <p:nvPr/>
            </p:nvSpPr>
            <p:spPr bwMode="auto">
              <a:xfrm>
                <a:off x="6523037" y="4525096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0" name="Flowchart: Process 49"/>
              <p:cNvSpPr/>
              <p:nvPr/>
            </p:nvSpPr>
            <p:spPr bwMode="auto">
              <a:xfrm>
                <a:off x="6752449" y="4525096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1" name="Flowchart: Process 50"/>
              <p:cNvSpPr/>
              <p:nvPr/>
            </p:nvSpPr>
            <p:spPr bwMode="auto">
              <a:xfrm>
                <a:off x="6981860" y="4525096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" name="Flowchart: Process 51"/>
              <p:cNvSpPr/>
              <p:nvPr/>
            </p:nvSpPr>
            <p:spPr bwMode="auto">
              <a:xfrm>
                <a:off x="7211273" y="4525096"/>
                <a:ext cx="228022" cy="114011"/>
              </a:xfrm>
              <a:prstGeom prst="flowChartProcess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0" rIns="0" bIns="4663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11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2413641" y="1973479"/>
            <a:ext cx="0" cy="380946"/>
          </a:xfrm>
          <a:prstGeom prst="straightConnector1">
            <a:avLst/>
          </a:prstGeom>
          <a:ln w="19050">
            <a:headEnd type="none"/>
            <a:tailEnd type="triangle"/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5151588" y="1135062"/>
            <a:ext cx="7161784" cy="2034874"/>
            <a:chOff x="4922837" y="1386659"/>
            <a:chExt cx="7162800" cy="2035163"/>
          </a:xfrm>
        </p:grpSpPr>
        <p:sp>
          <p:nvSpPr>
            <p:cNvPr id="61" name="Oval 60"/>
            <p:cNvSpPr/>
            <p:nvPr/>
          </p:nvSpPr>
          <p:spPr bwMode="auto">
            <a:xfrm>
              <a:off x="4922837" y="1501923"/>
              <a:ext cx="304800" cy="304800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159368" y="1386659"/>
              <a:ext cx="6926269" cy="2035163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Reporting authorization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Users have access to dashboards, reports via sharing or organizational content packs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Scoped to user accounts, AAD security groups, or O365 modern groups (content packs only)</a:t>
              </a:r>
            </a:p>
            <a:p>
              <a:pPr marL="342877" marR="0" lvl="0" indent="-342877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151588" y="2750956"/>
            <a:ext cx="7161784" cy="3143382"/>
            <a:chOff x="4922837" y="1386659"/>
            <a:chExt cx="7162800" cy="3143827"/>
          </a:xfrm>
        </p:grpSpPr>
        <p:sp>
          <p:nvSpPr>
            <p:cNvPr id="67" name="Oval 66"/>
            <p:cNvSpPr/>
            <p:nvPr/>
          </p:nvSpPr>
          <p:spPr bwMode="auto">
            <a:xfrm>
              <a:off x="4922837" y="1501923"/>
              <a:ext cx="304800" cy="304800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59368" y="1386659"/>
              <a:ext cx="6926269" cy="3143827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Data source authorization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(a) Calls to data sources are made using service-level credentials in the case of cached and Direct Query sources.  Authorization in the data source is done using the single service credentials.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(b) for Analysis Services Live Connect, the user’s credentials are used and user authorization is performed in Analysis Services (and RLS can be applied).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(b) will also apply to SAP HANA using Kerberos</a:t>
              </a:r>
            </a:p>
            <a:p>
              <a:pPr marL="342877" marR="0" lvl="0" indent="-342877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5151588" y="5548307"/>
            <a:ext cx="7161784" cy="1203620"/>
            <a:chOff x="4922837" y="1386659"/>
            <a:chExt cx="7162800" cy="1203790"/>
          </a:xfrm>
        </p:grpSpPr>
        <p:sp>
          <p:nvSpPr>
            <p:cNvPr id="70" name="Oval 69"/>
            <p:cNvSpPr/>
            <p:nvPr/>
          </p:nvSpPr>
          <p:spPr bwMode="auto">
            <a:xfrm>
              <a:off x="4922837" y="1501923"/>
              <a:ext cx="304800" cy="304800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0" rIns="0" bIns="4663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11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99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5439">
                        <a:srgbClr val="F8F8F8"/>
                      </a:gs>
                      <a:gs pos="10000">
                        <a:srgbClr val="F8F8F8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59368" y="1386659"/>
              <a:ext cx="6926269" cy="1203790"/>
            </a:xfrm>
            <a:prstGeom prst="rect">
              <a:avLst/>
            </a:prstGeom>
            <a:noFill/>
          </p:spPr>
          <p:txBody>
            <a:bodyPr wrap="square" lIns="182854" tIns="146283" rIns="182854" bIns="146283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Row-level security (RLS) in Power BI</a:t>
              </a:r>
            </a:p>
            <a:p>
              <a:pPr marL="285731" marR="0" lvl="0" indent="-285731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801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Row filters can be applied in the Power BI service for cached data.</a:t>
              </a: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799445" y="2412071"/>
            <a:ext cx="1226758" cy="54485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Power BI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85544" y="5998610"/>
            <a:ext cx="1336724" cy="489194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data sources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14251" y="5980218"/>
            <a:ext cx="1869690" cy="953680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SQL Server</a:t>
            </a:r>
            <a:b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</a:b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Analysis Services</a:t>
            </a:r>
          </a:p>
          <a:p>
            <a:pPr marL="0" marR="0" lvl="0" indent="0" algn="ctr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or          SAP HANA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1041953" y="6526030"/>
            <a:ext cx="381000" cy="30620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H1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0275187" y="6545436"/>
            <a:ext cx="2274682" cy="489365"/>
            <a:chOff x="10275187" y="6545436"/>
            <a:chExt cx="2274682" cy="489365"/>
          </a:xfrm>
        </p:grpSpPr>
        <p:sp>
          <p:nvSpPr>
            <p:cNvPr id="58" name="Rectangle 57"/>
            <p:cNvSpPr/>
            <p:nvPr/>
          </p:nvSpPr>
          <p:spPr bwMode="auto">
            <a:xfrm>
              <a:off x="10275187" y="6624291"/>
              <a:ext cx="381000" cy="306202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537459" y="6545436"/>
              <a:ext cx="2012410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Coming in CY2017 H1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0523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Governance</a:t>
            </a:r>
          </a:p>
        </p:txBody>
      </p:sp>
    </p:spTree>
    <p:extLst>
      <p:ext uri="{BB962C8B-B14F-4D97-AF65-F5344CB8AC3E}">
        <p14:creationId xmlns:p14="http://schemas.microsoft.com/office/powerpoint/2010/main" val="351813837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75481" y="334642"/>
            <a:ext cx="11191240" cy="833544"/>
          </a:xfrm>
        </p:spPr>
        <p:txBody>
          <a:bodyPr/>
          <a:lstStyle/>
          <a:p>
            <a:r>
              <a:rPr lang="en-US" dirty="0"/>
              <a:t>Policy Controls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5481" y="1297535"/>
            <a:ext cx="1580048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 want to…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32523" y="1309676"/>
            <a:ext cx="2023311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8" b="1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I should use…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5481" y="2215520"/>
            <a:ext cx="11301379" cy="470139"/>
            <a:chOff x="201930" y="1629208"/>
            <a:chExt cx="8310592" cy="345722"/>
          </a:xfrm>
        </p:grpSpPr>
        <p:sp>
          <p:nvSpPr>
            <p:cNvPr id="3" name="TextBox 2"/>
            <p:cNvSpPr txBox="1"/>
            <p:nvPr/>
          </p:nvSpPr>
          <p:spPr>
            <a:xfrm>
              <a:off x="201930" y="1630017"/>
              <a:ext cx="2836583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Control who uses Power BI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0185" y="1629208"/>
              <a:ext cx="3562337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Office 365 Portal to assign licenses</a:t>
              </a:r>
            </a:p>
          </p:txBody>
        </p:sp>
        <p:sp>
          <p:nvSpPr>
            <p:cNvPr id="4" name="Arrow: Right 3"/>
            <p:cNvSpPr/>
            <p:nvPr/>
          </p:nvSpPr>
          <p:spPr>
            <a:xfrm>
              <a:off x="3145428" y="1749287"/>
              <a:ext cx="1711991" cy="166977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285568" y="4071993"/>
            <a:ext cx="9882979" cy="470139"/>
            <a:chOff x="201930" y="2160670"/>
            <a:chExt cx="7267556" cy="345722"/>
          </a:xfrm>
        </p:grpSpPr>
        <p:sp>
          <p:nvSpPr>
            <p:cNvPr id="10" name="TextBox 9"/>
            <p:cNvSpPr txBox="1"/>
            <p:nvPr/>
          </p:nvSpPr>
          <p:spPr>
            <a:xfrm>
              <a:off x="201930" y="2161479"/>
              <a:ext cx="3330494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Prevent access off corp. network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0185" y="2160670"/>
              <a:ext cx="2519301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AAD Conditional Access</a:t>
              </a:r>
            </a:p>
          </p:txBody>
        </p:sp>
        <p:sp>
          <p:nvSpPr>
            <p:cNvPr id="18" name="Arrow: Right 17"/>
            <p:cNvSpPr/>
            <p:nvPr/>
          </p:nvSpPr>
          <p:spPr>
            <a:xfrm>
              <a:off x="3709044" y="2293653"/>
              <a:ext cx="1148374" cy="139446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85567" y="4790381"/>
            <a:ext cx="9656708" cy="469847"/>
            <a:chOff x="201930" y="2688944"/>
            <a:chExt cx="7101165" cy="345507"/>
          </a:xfrm>
        </p:grpSpPr>
        <p:sp>
          <p:nvSpPr>
            <p:cNvPr id="12" name="TextBox 11"/>
            <p:cNvSpPr txBox="1"/>
            <p:nvPr/>
          </p:nvSpPr>
          <p:spPr>
            <a:xfrm>
              <a:off x="201930" y="2688944"/>
              <a:ext cx="3275846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View/control usage PBI features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54577" y="2689538"/>
              <a:ext cx="2348518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Power BI Admin Portal</a:t>
              </a:r>
            </a:p>
          </p:txBody>
        </p:sp>
        <p:sp>
          <p:nvSpPr>
            <p:cNvPr id="19" name="Arrow: Right 18"/>
            <p:cNvSpPr/>
            <p:nvPr/>
          </p:nvSpPr>
          <p:spPr>
            <a:xfrm>
              <a:off x="3657108" y="2809680"/>
              <a:ext cx="1200312" cy="156157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5568" y="5985566"/>
            <a:ext cx="8328067" cy="483496"/>
            <a:chOff x="201930" y="3231630"/>
            <a:chExt cx="6124134" cy="355544"/>
          </a:xfrm>
        </p:grpSpPr>
        <p:sp>
          <p:nvSpPr>
            <p:cNvPr id="14" name="TextBox 13"/>
            <p:cNvSpPr txBox="1"/>
            <p:nvPr/>
          </p:nvSpPr>
          <p:spPr>
            <a:xfrm>
              <a:off x="201930" y="3242261"/>
              <a:ext cx="3381323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Control usage of mobile features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950185" y="3231630"/>
              <a:ext cx="1375879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Intune MAM</a:t>
              </a:r>
            </a:p>
          </p:txBody>
        </p:sp>
        <p:sp>
          <p:nvSpPr>
            <p:cNvPr id="20" name="Arrow: Right 19"/>
            <p:cNvSpPr/>
            <p:nvPr/>
          </p:nvSpPr>
          <p:spPr>
            <a:xfrm>
              <a:off x="3709044" y="3356778"/>
              <a:ext cx="1148375" cy="1576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5567" y="2960146"/>
            <a:ext cx="11652418" cy="469039"/>
            <a:chOff x="209347" y="3778697"/>
            <a:chExt cx="8568732" cy="344913"/>
          </a:xfrm>
        </p:grpSpPr>
        <p:sp>
          <p:nvSpPr>
            <p:cNvPr id="16" name="TextBox 15"/>
            <p:cNvSpPr txBox="1"/>
            <p:nvPr/>
          </p:nvSpPr>
          <p:spPr>
            <a:xfrm>
              <a:off x="209347" y="3778697"/>
              <a:ext cx="2337485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Audit Power BI activity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50185" y="3778697"/>
              <a:ext cx="3827894" cy="3449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48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Power BI auditing in Office 365 Portal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647784" y="3905418"/>
              <a:ext cx="2209635" cy="1576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48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27" name="Rectangle 26"/>
          <p:cNvSpPr/>
          <p:nvPr/>
        </p:nvSpPr>
        <p:spPr bwMode="auto">
          <a:xfrm>
            <a:off x="7150038" y="3443213"/>
            <a:ext cx="528084" cy="32403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589837" y="3388897"/>
            <a:ext cx="2517612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Preview available worldwide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7150038" y="5272013"/>
            <a:ext cx="528084" cy="324032"/>
          </a:xfrm>
          <a:prstGeom prst="rect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new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89837" y="5217697"/>
            <a:ext cx="3753848" cy="4893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rPr>
              <a:t>Power BI service administrator role available</a:t>
            </a:r>
          </a:p>
        </p:txBody>
      </p:sp>
    </p:spTree>
    <p:extLst>
      <p:ext uri="{BB962C8B-B14F-4D97-AF65-F5344CB8AC3E}">
        <p14:creationId xmlns:p14="http://schemas.microsoft.com/office/powerpoint/2010/main" val="126852522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8" y="2125677"/>
            <a:ext cx="7315200" cy="2179058"/>
          </a:xfrm>
        </p:spPr>
        <p:txBody>
          <a:bodyPr/>
          <a:lstStyle/>
          <a:p>
            <a:r>
              <a:rPr lang="en-US" dirty="0"/>
              <a:t>Admin Portal and Auditing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3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447098"/>
          </a:xfrm>
        </p:spPr>
        <p:txBody>
          <a:bodyPr/>
          <a:lstStyle/>
          <a:p>
            <a:r>
              <a:rPr lang="en-US" dirty="0"/>
              <a:t>Today, controls apply at a tenant scope</a:t>
            </a:r>
          </a:p>
          <a:p>
            <a:r>
              <a:rPr lang="en-US" dirty="0"/>
              <a:t>Soon, controls can be set at a more granular level</a:t>
            </a:r>
          </a:p>
          <a:p>
            <a:pPr lvl="1"/>
            <a:r>
              <a:rPr lang="en-US" dirty="0"/>
              <a:t>ON for entire tenant</a:t>
            </a:r>
          </a:p>
          <a:p>
            <a:pPr lvl="1"/>
            <a:r>
              <a:rPr lang="en-US" dirty="0"/>
              <a:t>OFF for entire tenant</a:t>
            </a:r>
          </a:p>
          <a:p>
            <a:pPr lvl="1"/>
            <a:r>
              <a:rPr lang="en-US" dirty="0"/>
              <a:t>ON for a security group</a:t>
            </a:r>
          </a:p>
          <a:p>
            <a:pPr lvl="1"/>
            <a:r>
              <a:rPr lang="en-US" dirty="0"/>
              <a:t>ON for a security group, except a security group</a:t>
            </a:r>
          </a:p>
          <a:p>
            <a:pPr lvl="1"/>
            <a:r>
              <a:rPr lang="en-US" dirty="0"/>
              <a:t>ON for everyone, except a security group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Granular Admin Controls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275187" y="6545436"/>
            <a:ext cx="2274682" cy="489365"/>
            <a:chOff x="10275187" y="6545436"/>
            <a:chExt cx="2274682" cy="489365"/>
          </a:xfrm>
        </p:grpSpPr>
        <p:sp>
          <p:nvSpPr>
            <p:cNvPr id="6" name="Rectangle 5"/>
            <p:cNvSpPr/>
            <p:nvPr/>
          </p:nvSpPr>
          <p:spPr bwMode="auto">
            <a:xfrm>
              <a:off x="10275187" y="6624291"/>
              <a:ext cx="381000" cy="306202"/>
            </a:xfrm>
            <a:prstGeom prst="rect">
              <a:avLst/>
            </a:prstGeom>
            <a:solidFill>
              <a:srgbClr val="FFC000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H1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537459" y="6545436"/>
              <a:ext cx="2012410" cy="489365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353535"/>
                      </a:gs>
                      <a:gs pos="30000">
                        <a:srgbClr val="353535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rPr>
                <a:t>Coming in CY2017 H1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76798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490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2" y="-1"/>
            <a:ext cx="12434711" cy="2207555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9562" tIns="466302" rIns="466302" rtlCol="0" anchor="ctr"/>
          <a:lstStyle/>
          <a:p>
            <a:pPr defTabSz="932597"/>
            <a:endParaRPr lang="en-US" sz="5507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72601" y="4602136"/>
            <a:ext cx="8635548" cy="2042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0"/>
              </a:spcBef>
              <a:spcAft>
                <a:spcPts val="1836"/>
              </a:spcAft>
              <a:buNone/>
            </a:pPr>
            <a:endParaRPr lang="en-US" sz="2856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771654" y="2580017"/>
            <a:ext cx="6438668" cy="43144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buNone/>
            </a:pPr>
            <a:r>
              <a:rPr lang="en-US" sz="2040" b="1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Turning data into information, information into knowledge, knowledge into plans that drives profitable business decisions</a:t>
            </a:r>
          </a:p>
          <a:p>
            <a:pPr marL="233149" indent="-233149" defTabSz="932597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buClr>
                <a:srgbClr val="EDC30D"/>
              </a:buClr>
            </a:pPr>
            <a:r>
              <a:rPr lang="en-US" sz="1836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Laying out long term foundation for Data Governance</a:t>
            </a:r>
          </a:p>
          <a:p>
            <a:pPr marL="233149" indent="-233149" defTabSz="932597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buClr>
                <a:srgbClr val="EDC30D"/>
              </a:buClr>
            </a:pPr>
            <a:r>
              <a:rPr lang="en-US" sz="1836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Centralized Control vs. Decentralized Empowerment</a:t>
            </a:r>
          </a:p>
          <a:p>
            <a:pPr marL="233149" indent="-233149" defTabSz="932597">
              <a:lnSpc>
                <a:spcPct val="100000"/>
              </a:lnSpc>
              <a:spcBef>
                <a:spcPts val="0"/>
              </a:spcBef>
              <a:spcAft>
                <a:spcPts val="1836"/>
              </a:spcAft>
              <a:buClr>
                <a:srgbClr val="EDC30D"/>
              </a:buClr>
            </a:pPr>
            <a:r>
              <a:rPr lang="en-US" sz="1836" dirty="0">
                <a:solidFill>
                  <a:srgbClr val="1E1E1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Setting a holistic vision for departmental information management</a:t>
            </a: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75482" y="295730"/>
            <a:ext cx="11887878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/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 BI within Enterprise BI Strategy</a:t>
            </a:r>
            <a:b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 Governed Data Discovery</a:t>
            </a:r>
            <a:endParaRPr lang="en-US" sz="6119" spc="-104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1" t="2514" b="8596"/>
          <a:stretch/>
        </p:blipFill>
        <p:spPr bwMode="auto">
          <a:xfrm>
            <a:off x="106354" y="2207555"/>
            <a:ext cx="5770773" cy="4437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88643" y="6689637"/>
            <a:ext cx="10036915" cy="222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816" dirty="0">
                <a:solidFill>
                  <a:prstClr val="black"/>
                </a:solidFill>
                <a:latin typeface="Calibri" panose="020F0502020204030204"/>
              </a:rPr>
              <a:t>Source: </a:t>
            </a:r>
            <a:r>
              <a:rPr lang="en-US" sz="816" dirty="0">
                <a:solidFill>
                  <a:prstClr val="black"/>
                </a:solidFill>
                <a:latin typeface="Calibri" panose="020F0502020204030204"/>
                <a:hlinkClick r:id="rId4"/>
              </a:rPr>
              <a:t>http://www.b-eye-network.com/blogs/eckerson/archives/2013/03/a_guide_for_bi.php</a:t>
            </a:r>
            <a:r>
              <a:rPr lang="en-US" sz="816" dirty="0">
                <a:solidFill>
                  <a:prstClr val="black"/>
                </a:solidFill>
                <a:latin typeface="Calibri" panose="020F0502020204030204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69445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8659" y="701195"/>
            <a:ext cx="11415894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Why Governance is Needed</a:t>
            </a:r>
            <a:endParaRPr lang="en-US" sz="2040" spc="-104" dirty="0">
              <a:solidFill>
                <a:srgbClr val="EDC30D"/>
              </a:solidFill>
              <a:latin typeface="Segoe UI Ligh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8659" y="2143001"/>
            <a:ext cx="9962316" cy="3400067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Plan ahead for self-service BI success</a:t>
            </a:r>
          </a:p>
          <a:p>
            <a:pPr marL="839337" lvl="1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04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Establish proper change management and training policies</a:t>
            </a:r>
          </a:p>
          <a:p>
            <a:pPr marL="839337" lvl="1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04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Minimize fear and resistance of new technologies from business users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Proper governance processes </a:t>
            </a:r>
          </a:p>
          <a:p>
            <a:pPr marL="839337" lvl="1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04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Increase user adoption</a:t>
            </a:r>
          </a:p>
          <a:p>
            <a:pPr marL="839337" lvl="1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04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Drive infrastructure and technology decisions</a:t>
            </a:r>
          </a:p>
          <a:p>
            <a:pPr marL="839337" lvl="1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040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Since both business and IT are involved, reduces risks</a:t>
            </a:r>
          </a:p>
        </p:txBody>
      </p:sp>
      <p:sp>
        <p:nvSpPr>
          <p:cNvPr id="6" name="Freeform 5"/>
          <p:cNvSpPr/>
          <p:nvPr/>
        </p:nvSpPr>
        <p:spPr bwMode="auto">
          <a:xfrm>
            <a:off x="213627" y="6209381"/>
            <a:ext cx="533839" cy="564219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05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8659" y="701195"/>
            <a:ext cx="11415894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Implementing Governance</a:t>
            </a:r>
            <a:endParaRPr lang="en-US" sz="2040" spc="-104" dirty="0">
              <a:solidFill>
                <a:srgbClr val="EDC30D"/>
              </a:solidFill>
              <a:latin typeface="Segoe UI Ligh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8659" y="2143001"/>
            <a:ext cx="9962316" cy="3400067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Balance the needs of IT and the business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Every enterprise is unique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Customized governance to environment and culture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Determine initial principles and goals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Clarify ownerships of business information and content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Develop an education strategy and ongoing support plan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Decide what decisions need to be made, and how decisions are made, monitored, and controlled</a:t>
            </a:r>
            <a:endParaRPr lang="en-US" sz="204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213627" y="6209381"/>
            <a:ext cx="533839" cy="564219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569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998659" y="701195"/>
            <a:ext cx="11415894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>
              <a:defRPr/>
            </a:pPr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What to Govern</a:t>
            </a:r>
            <a:endParaRPr lang="en-US" sz="2040" spc="-104" dirty="0">
              <a:solidFill>
                <a:srgbClr val="EDC30D"/>
              </a:solidFill>
              <a:latin typeface="Segoe UI Ligh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8659" y="2143001"/>
            <a:ext cx="9962316" cy="3400067"/>
          </a:xfrm>
          <a:prstGeom prst="rect">
            <a:avLst/>
          </a:prstGeom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1836"/>
              </a:spcBef>
              <a:buClr>
                <a:srgbClr val="EDC30D"/>
              </a:buClr>
              <a:buNone/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Successful deployment of a managed self-service BI platform requires the following elements for governance: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Published source data and business data models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PowerBI.com sites or SharePoint farms, include server roles, content database and site collections etc.</a:t>
            </a:r>
          </a:p>
          <a:p>
            <a:pPr marL="373039" indent="-373039" defTabSz="932597">
              <a:spcBef>
                <a:spcPts val="1836"/>
              </a:spcBef>
              <a:buClr>
                <a:srgbClr val="EDC30D"/>
              </a:buClr>
              <a:defRPr/>
            </a:pPr>
            <a:r>
              <a:rPr lang="en-US" sz="2856" dirty="0">
                <a:solidFill>
                  <a:prstClr val="white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Security standards for accessing source data, and business information in reports, Power BI Desktop and Excel</a:t>
            </a:r>
            <a:endParaRPr lang="en-US" sz="2040" dirty="0">
              <a:solidFill>
                <a:prstClr val="white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213627" y="6209381"/>
            <a:ext cx="533839" cy="564219"/>
          </a:xfrm>
          <a:custGeom>
            <a:avLst/>
            <a:gdLst>
              <a:gd name="connsiteX0" fmla="*/ 391886 w 6079389"/>
              <a:gd name="connsiteY0" fmla="*/ 3446312 h 6425371"/>
              <a:gd name="connsiteX1" fmla="*/ 783772 w 6079389"/>
              <a:gd name="connsiteY1" fmla="*/ 3838198 h 6425371"/>
              <a:gd name="connsiteX2" fmla="*/ 783771 w 6079389"/>
              <a:gd name="connsiteY2" fmla="*/ 4814284 h 6425371"/>
              <a:gd name="connsiteX3" fmla="*/ 391885 w 6079389"/>
              <a:gd name="connsiteY3" fmla="*/ 5206170 h 6425371"/>
              <a:gd name="connsiteX4" fmla="*/ 391886 w 6079389"/>
              <a:gd name="connsiteY4" fmla="*/ 5206169 h 6425371"/>
              <a:gd name="connsiteX5" fmla="*/ 0 w 6079389"/>
              <a:gd name="connsiteY5" fmla="*/ 4814283 h 6425371"/>
              <a:gd name="connsiteX6" fmla="*/ 0 w 6079389"/>
              <a:gd name="connsiteY6" fmla="*/ 3838198 h 6425371"/>
              <a:gd name="connsiteX7" fmla="*/ 391886 w 6079389"/>
              <a:gd name="connsiteY7" fmla="*/ 3446312 h 6425371"/>
              <a:gd name="connsiteX8" fmla="*/ 1531258 w 6079389"/>
              <a:gd name="connsiteY8" fmla="*/ 3090714 h 6425371"/>
              <a:gd name="connsiteX9" fmla="*/ 1923144 w 6079389"/>
              <a:gd name="connsiteY9" fmla="*/ 3482600 h 6425371"/>
              <a:gd name="connsiteX10" fmla="*/ 1923143 w 6079389"/>
              <a:gd name="connsiteY10" fmla="*/ 5169881 h 6425371"/>
              <a:gd name="connsiteX11" fmla="*/ 1531257 w 6079389"/>
              <a:gd name="connsiteY11" fmla="*/ 5561767 h 6425371"/>
              <a:gd name="connsiteX12" fmla="*/ 1531258 w 6079389"/>
              <a:gd name="connsiteY12" fmla="*/ 5561766 h 6425371"/>
              <a:gd name="connsiteX13" fmla="*/ 1139372 w 6079389"/>
              <a:gd name="connsiteY13" fmla="*/ 5169880 h 6425371"/>
              <a:gd name="connsiteX14" fmla="*/ 1139372 w 6079389"/>
              <a:gd name="connsiteY14" fmla="*/ 3482600 h 6425371"/>
              <a:gd name="connsiteX15" fmla="*/ 1531258 w 6079389"/>
              <a:gd name="connsiteY15" fmla="*/ 3090714 h 6425371"/>
              <a:gd name="connsiteX16" fmla="*/ 2670630 w 6079389"/>
              <a:gd name="connsiteY16" fmla="*/ 2655284 h 6425371"/>
              <a:gd name="connsiteX17" fmla="*/ 3062516 w 6079389"/>
              <a:gd name="connsiteY17" fmla="*/ 3047170 h 6425371"/>
              <a:gd name="connsiteX18" fmla="*/ 3062515 w 6079389"/>
              <a:gd name="connsiteY18" fmla="*/ 5605309 h 6425371"/>
              <a:gd name="connsiteX19" fmla="*/ 2670629 w 6079389"/>
              <a:gd name="connsiteY19" fmla="*/ 5997195 h 6425371"/>
              <a:gd name="connsiteX20" fmla="*/ 2670630 w 6079389"/>
              <a:gd name="connsiteY20" fmla="*/ 5997194 h 6425371"/>
              <a:gd name="connsiteX21" fmla="*/ 2278744 w 6079389"/>
              <a:gd name="connsiteY21" fmla="*/ 5605308 h 6425371"/>
              <a:gd name="connsiteX22" fmla="*/ 2278744 w 6079389"/>
              <a:gd name="connsiteY22" fmla="*/ 3047170 h 6425371"/>
              <a:gd name="connsiteX23" fmla="*/ 2670630 w 6079389"/>
              <a:gd name="connsiteY23" fmla="*/ 2655284 h 6425371"/>
              <a:gd name="connsiteX24" fmla="*/ 3810002 w 6079389"/>
              <a:gd name="connsiteY24" fmla="*/ 2227106 h 6425371"/>
              <a:gd name="connsiteX25" fmla="*/ 4201888 w 6079389"/>
              <a:gd name="connsiteY25" fmla="*/ 2618992 h 6425371"/>
              <a:gd name="connsiteX26" fmla="*/ 4201887 w 6079389"/>
              <a:gd name="connsiteY26" fmla="*/ 6033485 h 6425371"/>
              <a:gd name="connsiteX27" fmla="*/ 3810001 w 6079389"/>
              <a:gd name="connsiteY27" fmla="*/ 6425371 h 6425371"/>
              <a:gd name="connsiteX28" fmla="*/ 3810002 w 6079389"/>
              <a:gd name="connsiteY28" fmla="*/ 6425370 h 6425371"/>
              <a:gd name="connsiteX29" fmla="*/ 3418116 w 6079389"/>
              <a:gd name="connsiteY29" fmla="*/ 6033484 h 6425371"/>
              <a:gd name="connsiteX30" fmla="*/ 3418116 w 6079389"/>
              <a:gd name="connsiteY30" fmla="*/ 2618992 h 6425371"/>
              <a:gd name="connsiteX31" fmla="*/ 3810002 w 6079389"/>
              <a:gd name="connsiteY31" fmla="*/ 2227106 h 6425371"/>
              <a:gd name="connsiteX32" fmla="*/ 808679 w 6079389"/>
              <a:gd name="connsiteY32" fmla="*/ 1114 h 6425371"/>
              <a:gd name="connsiteX33" fmla="*/ 926895 w 6079389"/>
              <a:gd name="connsiteY33" fmla="*/ 20551 h 6425371"/>
              <a:gd name="connsiteX34" fmla="*/ 5587189 w 6079389"/>
              <a:gd name="connsiteY34" fmla="*/ 1434210 h 6425371"/>
              <a:gd name="connsiteX35" fmla="*/ 6069794 w 6079389"/>
              <a:gd name="connsiteY35" fmla="*/ 1993544 h 6425371"/>
              <a:gd name="connsiteX36" fmla="*/ 6079389 w 6079389"/>
              <a:gd name="connsiteY36" fmla="*/ 5307043 h 6425371"/>
              <a:gd name="connsiteX37" fmla="*/ 5810258 w 6079389"/>
              <a:gd name="connsiteY37" fmla="*/ 5768485 h 6425371"/>
              <a:gd name="connsiteX38" fmla="*/ 5345135 w 6079389"/>
              <a:gd name="connsiteY38" fmla="*/ 5858727 h 6425371"/>
              <a:gd name="connsiteX39" fmla="*/ 5219433 w 6079389"/>
              <a:gd name="connsiteY39" fmla="*/ 5835161 h 6425371"/>
              <a:gd name="connsiteX40" fmla="*/ 4766077 w 6079389"/>
              <a:gd name="connsiteY40" fmla="*/ 5678449 h 6425371"/>
              <a:gd name="connsiteX41" fmla="*/ 4668743 w 6079389"/>
              <a:gd name="connsiteY41" fmla="*/ 5478276 h 6425371"/>
              <a:gd name="connsiteX42" fmla="*/ 4868916 w 6079389"/>
              <a:gd name="connsiteY42" fmla="*/ 5380942 h 6425371"/>
              <a:gd name="connsiteX43" fmla="*/ 5322272 w 6079389"/>
              <a:gd name="connsiteY43" fmla="*/ 5537654 h 6425371"/>
              <a:gd name="connsiteX44" fmla="*/ 5612887 w 6079389"/>
              <a:gd name="connsiteY44" fmla="*/ 5536560 h 6425371"/>
              <a:gd name="connsiteX45" fmla="*/ 5783942 w 6079389"/>
              <a:gd name="connsiteY45" fmla="*/ 5264226 h 6425371"/>
              <a:gd name="connsiteX46" fmla="*/ 5787925 w 6079389"/>
              <a:gd name="connsiteY46" fmla="*/ 1967172 h 6425371"/>
              <a:gd name="connsiteX47" fmla="*/ 5502375 w 6079389"/>
              <a:gd name="connsiteY47" fmla="*/ 1733625 h 6425371"/>
              <a:gd name="connsiteX48" fmla="*/ 769189 w 6079389"/>
              <a:gd name="connsiteY48" fmla="*/ 311225 h 6425371"/>
              <a:gd name="connsiteX49" fmla="*/ 486578 w 6079389"/>
              <a:gd name="connsiteY49" fmla="*/ 541560 h 6425371"/>
              <a:gd name="connsiteX50" fmla="*/ 481719 w 6079389"/>
              <a:gd name="connsiteY50" fmla="*/ 589762 h 6425371"/>
              <a:gd name="connsiteX51" fmla="*/ 480717 w 6079389"/>
              <a:gd name="connsiteY51" fmla="*/ 589762 h 6425371"/>
              <a:gd name="connsiteX52" fmla="*/ 480716 w 6079389"/>
              <a:gd name="connsiteY52" fmla="*/ 2839184 h 6425371"/>
              <a:gd name="connsiteX53" fmla="*/ 331070 w 6079389"/>
              <a:gd name="connsiteY53" fmla="*/ 2988830 h 6425371"/>
              <a:gd name="connsiteX54" fmla="*/ 331071 w 6079389"/>
              <a:gd name="connsiteY54" fmla="*/ 2988829 h 6425371"/>
              <a:gd name="connsiteX55" fmla="*/ 181425 w 6079389"/>
              <a:gd name="connsiteY55" fmla="*/ 2839183 h 6425371"/>
              <a:gd name="connsiteX56" fmla="*/ 181426 w 6079389"/>
              <a:gd name="connsiteY56" fmla="*/ 557970 h 6425371"/>
              <a:gd name="connsiteX57" fmla="*/ 182475 w 6079389"/>
              <a:gd name="connsiteY57" fmla="*/ 557970 h 6425371"/>
              <a:gd name="connsiteX58" fmla="*/ 182394 w 6079389"/>
              <a:gd name="connsiteY58" fmla="*/ 555809 h 6425371"/>
              <a:gd name="connsiteX59" fmla="*/ 201831 w 6079389"/>
              <a:gd name="connsiteY59" fmla="*/ 437593 h 6425371"/>
              <a:gd name="connsiteX60" fmla="*/ 808679 w 6079389"/>
              <a:gd name="connsiteY60" fmla="*/ 1114 h 64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6079389" h="6425371">
                <a:moveTo>
                  <a:pt x="391886" y="3446312"/>
                </a:moveTo>
                <a:cubicBezTo>
                  <a:pt x="608319" y="3446312"/>
                  <a:pt x="783772" y="3621765"/>
                  <a:pt x="783772" y="3838198"/>
                </a:cubicBezTo>
                <a:cubicBezTo>
                  <a:pt x="783772" y="4163560"/>
                  <a:pt x="783771" y="4488922"/>
                  <a:pt x="783771" y="4814284"/>
                </a:cubicBezTo>
                <a:cubicBezTo>
                  <a:pt x="783771" y="5030717"/>
                  <a:pt x="608318" y="5206170"/>
                  <a:pt x="391885" y="5206170"/>
                </a:cubicBezTo>
                <a:lnTo>
                  <a:pt x="391886" y="5206169"/>
                </a:lnTo>
                <a:cubicBezTo>
                  <a:pt x="175453" y="5206169"/>
                  <a:pt x="0" y="5030716"/>
                  <a:pt x="0" y="4814283"/>
                </a:cubicBezTo>
                <a:lnTo>
                  <a:pt x="0" y="3838198"/>
                </a:lnTo>
                <a:cubicBezTo>
                  <a:pt x="0" y="3621765"/>
                  <a:pt x="175453" y="3446312"/>
                  <a:pt x="391886" y="3446312"/>
                </a:cubicBezTo>
                <a:close/>
                <a:moveTo>
                  <a:pt x="1531258" y="3090714"/>
                </a:moveTo>
                <a:cubicBezTo>
                  <a:pt x="1747691" y="3090714"/>
                  <a:pt x="1923144" y="3266167"/>
                  <a:pt x="1923144" y="3482600"/>
                </a:cubicBezTo>
                <a:cubicBezTo>
                  <a:pt x="1923144" y="4045027"/>
                  <a:pt x="1923143" y="4607454"/>
                  <a:pt x="1923143" y="5169881"/>
                </a:cubicBezTo>
                <a:cubicBezTo>
                  <a:pt x="1923143" y="5386314"/>
                  <a:pt x="1747690" y="5561767"/>
                  <a:pt x="1531257" y="5561767"/>
                </a:cubicBezTo>
                <a:lnTo>
                  <a:pt x="1531258" y="5561766"/>
                </a:lnTo>
                <a:cubicBezTo>
                  <a:pt x="1314825" y="5561766"/>
                  <a:pt x="1139372" y="5386313"/>
                  <a:pt x="1139372" y="5169880"/>
                </a:cubicBezTo>
                <a:lnTo>
                  <a:pt x="1139372" y="3482600"/>
                </a:lnTo>
                <a:cubicBezTo>
                  <a:pt x="1139372" y="3266167"/>
                  <a:pt x="1314825" y="3090714"/>
                  <a:pt x="1531258" y="3090714"/>
                </a:cubicBezTo>
                <a:close/>
                <a:moveTo>
                  <a:pt x="2670630" y="2655284"/>
                </a:moveTo>
                <a:cubicBezTo>
                  <a:pt x="2887063" y="2655284"/>
                  <a:pt x="3062516" y="2830737"/>
                  <a:pt x="3062516" y="3047170"/>
                </a:cubicBezTo>
                <a:cubicBezTo>
                  <a:pt x="3062516" y="3899883"/>
                  <a:pt x="3062515" y="4752596"/>
                  <a:pt x="3062515" y="5605309"/>
                </a:cubicBezTo>
                <a:cubicBezTo>
                  <a:pt x="3062515" y="5821742"/>
                  <a:pt x="2887062" y="5997195"/>
                  <a:pt x="2670629" y="5997195"/>
                </a:cubicBezTo>
                <a:lnTo>
                  <a:pt x="2670630" y="5997194"/>
                </a:lnTo>
                <a:cubicBezTo>
                  <a:pt x="2454197" y="5997194"/>
                  <a:pt x="2278744" y="5821741"/>
                  <a:pt x="2278744" y="5605308"/>
                </a:cubicBezTo>
                <a:lnTo>
                  <a:pt x="2278744" y="3047170"/>
                </a:lnTo>
                <a:cubicBezTo>
                  <a:pt x="2278744" y="2830737"/>
                  <a:pt x="2454197" y="2655284"/>
                  <a:pt x="2670630" y="2655284"/>
                </a:cubicBezTo>
                <a:close/>
                <a:moveTo>
                  <a:pt x="3810002" y="2227106"/>
                </a:moveTo>
                <a:cubicBezTo>
                  <a:pt x="4026435" y="2227106"/>
                  <a:pt x="4201888" y="2402559"/>
                  <a:pt x="4201888" y="2618992"/>
                </a:cubicBezTo>
                <a:cubicBezTo>
                  <a:pt x="4201888" y="3757156"/>
                  <a:pt x="4201887" y="4895321"/>
                  <a:pt x="4201887" y="6033485"/>
                </a:cubicBezTo>
                <a:cubicBezTo>
                  <a:pt x="4201887" y="6249918"/>
                  <a:pt x="4026434" y="6425371"/>
                  <a:pt x="3810001" y="6425371"/>
                </a:cubicBezTo>
                <a:lnTo>
                  <a:pt x="3810002" y="6425370"/>
                </a:lnTo>
                <a:cubicBezTo>
                  <a:pt x="3593569" y="6425370"/>
                  <a:pt x="3418116" y="6249917"/>
                  <a:pt x="3418116" y="6033484"/>
                </a:cubicBezTo>
                <a:lnTo>
                  <a:pt x="3418116" y="2618992"/>
                </a:lnTo>
                <a:cubicBezTo>
                  <a:pt x="3418116" y="2402559"/>
                  <a:pt x="3593569" y="2227106"/>
                  <a:pt x="3810002" y="2227106"/>
                </a:cubicBezTo>
                <a:close/>
                <a:moveTo>
                  <a:pt x="808679" y="1114"/>
                </a:moveTo>
                <a:lnTo>
                  <a:pt x="926895" y="20551"/>
                </a:lnTo>
                <a:lnTo>
                  <a:pt x="5587189" y="1434210"/>
                </a:lnTo>
                <a:cubicBezTo>
                  <a:pt x="6049287" y="1575150"/>
                  <a:pt x="6072666" y="1832395"/>
                  <a:pt x="6069794" y="1993544"/>
                </a:cubicBezTo>
                <a:cubicBezTo>
                  <a:pt x="6059298" y="2680744"/>
                  <a:pt x="6071846" y="4619829"/>
                  <a:pt x="6079389" y="5307043"/>
                </a:cubicBezTo>
                <a:cubicBezTo>
                  <a:pt x="6079269" y="5510180"/>
                  <a:pt x="5961613" y="5663542"/>
                  <a:pt x="5810258" y="5768485"/>
                </a:cubicBezTo>
                <a:cubicBezTo>
                  <a:pt x="5671304" y="5864830"/>
                  <a:pt x="5503187" y="5895562"/>
                  <a:pt x="5345135" y="5858727"/>
                </a:cubicBezTo>
                <a:lnTo>
                  <a:pt x="5219433" y="5835161"/>
                </a:lnTo>
                <a:lnTo>
                  <a:pt x="4766077" y="5678449"/>
                </a:lnTo>
                <a:cubicBezTo>
                  <a:pt x="4683922" y="5650051"/>
                  <a:pt x="4640344" y="5560430"/>
                  <a:pt x="4668743" y="5478276"/>
                </a:cubicBezTo>
                <a:cubicBezTo>
                  <a:pt x="4697141" y="5396121"/>
                  <a:pt x="4786762" y="5352544"/>
                  <a:pt x="4868916" y="5380942"/>
                </a:cubicBezTo>
                <a:lnTo>
                  <a:pt x="5322272" y="5537654"/>
                </a:lnTo>
                <a:cubicBezTo>
                  <a:pt x="5411887" y="5562689"/>
                  <a:pt x="5526041" y="5599877"/>
                  <a:pt x="5612887" y="5536560"/>
                </a:cubicBezTo>
                <a:cubicBezTo>
                  <a:pt x="5699733" y="5473243"/>
                  <a:pt x="5776844" y="5376525"/>
                  <a:pt x="5783942" y="5264226"/>
                </a:cubicBezTo>
                <a:cubicBezTo>
                  <a:pt x="5785270" y="4165208"/>
                  <a:pt x="5786597" y="3066190"/>
                  <a:pt x="5787925" y="1967172"/>
                </a:cubicBezTo>
                <a:cubicBezTo>
                  <a:pt x="5773762" y="1849640"/>
                  <a:pt x="5704476" y="1802152"/>
                  <a:pt x="5502375" y="1733625"/>
                </a:cubicBezTo>
                <a:cubicBezTo>
                  <a:pt x="4665017" y="1449701"/>
                  <a:pt x="1605155" y="509902"/>
                  <a:pt x="769189" y="311225"/>
                </a:cubicBezTo>
                <a:cubicBezTo>
                  <a:pt x="629785" y="311225"/>
                  <a:pt x="513477" y="410108"/>
                  <a:pt x="486578" y="541560"/>
                </a:cubicBezTo>
                <a:lnTo>
                  <a:pt x="481719" y="589762"/>
                </a:lnTo>
                <a:lnTo>
                  <a:pt x="480717" y="589762"/>
                </a:lnTo>
                <a:cubicBezTo>
                  <a:pt x="480717" y="1339569"/>
                  <a:pt x="480716" y="2089377"/>
                  <a:pt x="480716" y="2839184"/>
                </a:cubicBezTo>
                <a:cubicBezTo>
                  <a:pt x="480716" y="2921831"/>
                  <a:pt x="413717" y="2988830"/>
                  <a:pt x="331070" y="2988830"/>
                </a:cubicBezTo>
                <a:lnTo>
                  <a:pt x="331071" y="2988829"/>
                </a:lnTo>
                <a:cubicBezTo>
                  <a:pt x="248424" y="2988829"/>
                  <a:pt x="181425" y="2921830"/>
                  <a:pt x="181425" y="2839183"/>
                </a:cubicBezTo>
                <a:cubicBezTo>
                  <a:pt x="181425" y="2078779"/>
                  <a:pt x="181426" y="1318374"/>
                  <a:pt x="181426" y="557970"/>
                </a:cubicBezTo>
                <a:lnTo>
                  <a:pt x="182475" y="557970"/>
                </a:lnTo>
                <a:cubicBezTo>
                  <a:pt x="182448" y="557250"/>
                  <a:pt x="182421" y="556529"/>
                  <a:pt x="182394" y="555809"/>
                </a:cubicBezTo>
                <a:cubicBezTo>
                  <a:pt x="184813" y="516583"/>
                  <a:pt x="191199" y="477016"/>
                  <a:pt x="201831" y="437593"/>
                </a:cubicBezTo>
                <a:cubicBezTo>
                  <a:pt x="276256" y="161632"/>
                  <a:pt x="534099" y="-15818"/>
                  <a:pt x="808679" y="1114"/>
                </a:cubicBezTo>
                <a:close/>
              </a:path>
            </a:pathLst>
          </a:custGeom>
          <a:solidFill>
            <a:srgbClr val="EDC30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2380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82" y="-1"/>
            <a:ext cx="12434711" cy="1213174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59562" tIns="466302" rIns="466302" rtlCol="0" anchor="ctr"/>
          <a:lstStyle/>
          <a:p>
            <a:pPr defTabSz="932597"/>
            <a:endParaRPr lang="en-US" sz="5507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372601" y="4602136"/>
            <a:ext cx="8635548" cy="20426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597">
              <a:spcBef>
                <a:spcPts val="0"/>
              </a:spcBef>
              <a:spcAft>
                <a:spcPts val="1836"/>
              </a:spcAft>
              <a:buNone/>
            </a:pPr>
            <a:endParaRPr lang="en-US" sz="2856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3"/>
          <p:cNvSpPr txBox="1">
            <a:spLocks/>
          </p:cNvSpPr>
          <p:nvPr/>
        </p:nvSpPr>
        <p:spPr>
          <a:xfrm>
            <a:off x="275482" y="295730"/>
            <a:ext cx="11887878" cy="917444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51304"/>
            <a:r>
              <a:rPr lang="en-US" sz="4896" spc="-104" dirty="0">
                <a:solidFill>
                  <a:srgbClr val="EDC30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Governance Model</a:t>
            </a:r>
            <a:endParaRPr lang="en-US" sz="6119" spc="-104" dirty="0">
              <a:solidFill>
                <a:srgbClr val="EDC30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559719" y="1586620"/>
            <a:ext cx="5576191" cy="4983599"/>
            <a:chOff x="104775" y="1479451"/>
            <a:chExt cx="5467350" cy="4886325"/>
          </a:xfrm>
        </p:grpSpPr>
        <p:sp>
          <p:nvSpPr>
            <p:cNvPr id="2" name="Isosceles Triangle 1"/>
            <p:cNvSpPr/>
            <p:nvPr/>
          </p:nvSpPr>
          <p:spPr>
            <a:xfrm>
              <a:off x="104775" y="1479451"/>
              <a:ext cx="5467350" cy="4886325"/>
            </a:xfrm>
            <a:prstGeom prst="triangle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/>
              <a:endParaRPr lang="en-US" sz="1836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516887" y="2148931"/>
              <a:ext cx="652743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EDW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24391" y="2943295"/>
              <a:ext cx="2028120" cy="9398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Business Unit</a:t>
              </a:r>
            </a:p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Dashboards, KPIs &amp;</a:t>
              </a:r>
            </a:p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Scorecards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67393" y="4081852"/>
              <a:ext cx="2186497" cy="6573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Departmental, Team </a:t>
              </a:r>
              <a:b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</a:br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or Group Reporting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79246" y="5106188"/>
              <a:ext cx="1848648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Project Reporting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8009" y="5802653"/>
              <a:ext cx="1991123" cy="37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32597"/>
              <a:r>
                <a:rPr lang="en-US" sz="1836" dirty="0">
                  <a:solidFill>
                    <a:prstClr val="black"/>
                  </a:solidFill>
                  <a:latin typeface="Calibri" panose="020F0502020204030204"/>
                </a:rPr>
                <a:t>Personal Reporting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2133600" y="2723975"/>
              <a:ext cx="1381125" cy="9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33525" y="3856925"/>
              <a:ext cx="2628900" cy="97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961079" y="4778497"/>
              <a:ext cx="3708415" cy="221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2454" y="5611508"/>
              <a:ext cx="4658029" cy="225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413176" y="1399351"/>
            <a:ext cx="2811727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2448" b="1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TIGHT CONTROLS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209523" y="6214502"/>
            <a:ext cx="2577933" cy="478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2448" b="1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LESS CONTROLS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13081" y="2469959"/>
            <a:ext cx="2362060" cy="958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Permanent Record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Subject to Compliance</a:t>
            </a:r>
          </a:p>
          <a:p>
            <a:pPr defTabSz="932597"/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74539" y="3794790"/>
            <a:ext cx="2621748" cy="958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Knowledge Management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Information Sharing</a:t>
            </a:r>
          </a:p>
          <a:p>
            <a:pPr defTabSz="932597"/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02707" y="5344549"/>
            <a:ext cx="2587547" cy="958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Personal/Private Views</a:t>
            </a:r>
          </a:p>
          <a:p>
            <a:pPr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Data Science Exploration</a:t>
            </a:r>
          </a:p>
          <a:p>
            <a:pPr defTabSz="932597"/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97272" y="2505222"/>
            <a:ext cx="2112965" cy="958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Push Down Content</a:t>
            </a:r>
          </a:p>
          <a:p>
            <a:pPr algn="r"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Reporting Services</a:t>
            </a:r>
          </a:p>
          <a:p>
            <a:pPr algn="r" defTabSz="932597"/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0860" y="3811592"/>
            <a:ext cx="2341787" cy="1246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Push Up Content</a:t>
            </a:r>
          </a:p>
          <a:p>
            <a:pPr algn="r"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Power BI Desktop</a:t>
            </a:r>
          </a:p>
          <a:p>
            <a:pPr algn="r" defTabSz="932597"/>
            <a:r>
              <a:rPr lang="en-US" sz="1836" dirty="0">
                <a:solidFill>
                  <a:prstClr val="black"/>
                </a:solidFill>
                <a:latin typeface="Calibri" panose="020F0502020204030204"/>
              </a:rPr>
              <a:t>Excel or other Reports</a:t>
            </a:r>
          </a:p>
          <a:p>
            <a:pPr algn="r" defTabSz="932597"/>
            <a:endParaRPr lang="en-US" sz="1836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0443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59" y="57500"/>
            <a:ext cx="5649638" cy="68682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859" y="983019"/>
            <a:ext cx="6248178" cy="45713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08696" y="5994712"/>
            <a:ext cx="4723730" cy="4708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597"/>
            <a:r>
              <a:rPr lang="en-US" sz="2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5"/>
              </a:rPr>
              <a:t>Power BI Governance White Paper</a:t>
            </a:r>
            <a:endParaRPr lang="en-US" sz="2400" dirty="0">
              <a:solidFill>
                <a:prstClr val="black"/>
              </a:solidFill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52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DF86A506-7C87-4108-ACCF-805A6FBA29B1}"/>
    </a:ext>
  </a:extLst>
</a:theme>
</file>

<file path=ppt/theme/theme2.xml><?xml version="1.0" encoding="utf-8"?>
<a:theme xmlns:a="http://schemas.openxmlformats.org/drawingml/2006/main" name="TR24 Dark Gray Template">
  <a:themeElements>
    <a:clrScheme name="TR24 Dar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BCF2"/>
      </a:accent3>
      <a:accent4>
        <a:srgbClr val="D83B01"/>
      </a:accent4>
      <a:accent5>
        <a:srgbClr val="737373"/>
      </a:accent5>
      <a:accent6>
        <a:srgbClr val="E6E6E6"/>
      </a:accent6>
      <a:hlink>
        <a:srgbClr val="81E4FF"/>
      </a:hlink>
      <a:folHlink>
        <a:srgbClr val="81E4FF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" id="{C368DC25-1282-4557-ABE4-C430953F55E7}" vid="{B05821ED-1B74-4024-94FA-9CDA33D8CA9E}"/>
    </a:ext>
  </a:extLst>
</a:theme>
</file>

<file path=ppt/theme/theme3.xml><?xml version="1.0" encoding="utf-8"?>
<a:theme xmlns:a="http://schemas.openxmlformats.org/drawingml/2006/main" name="1_5-50091_TR24_BO_CT_Template">
  <a:themeElements>
    <a:clrScheme name="TR24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188F"/>
      </a:accent2>
      <a:accent3>
        <a:srgbClr val="002050"/>
      </a:accent3>
      <a:accent4>
        <a:srgbClr val="D83B01"/>
      </a:accent4>
      <a:accent5>
        <a:srgbClr val="737373"/>
      </a:accent5>
      <a:accent6>
        <a:srgbClr val="505050"/>
      </a:accent6>
      <a:hlink>
        <a:srgbClr val="00188F"/>
      </a:hlink>
      <a:folHlink>
        <a:srgbClr val="00188F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4_BO_CT_Template.potx [Read-Only]" id="{50EABD6B-5AA7-41F8-8208-02F93D083B66}" vid="{98CA0642-B885-452C-B533-0D85146AF589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_ip_UnifiedCompliancePolicyUIAction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Washington State Convention and Trade Center</TermName>
          <TermId xmlns="http://schemas.microsoft.com/office/infopath/2007/PartnerControls">2ebf141d-f871-4cc9-bf08-f87f112ab464</TermId>
        </TermInfo>
      </Terms>
    </d12e2661e9634d9aa98bbb375f31aced>
    <Event_x0020_Start_x0020_Date xmlns="01c77077-aee4-4b5f-bd4e-9cd40a6fff29">2017-02-06T08:00:00+00:00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Seattle</TermName>
          <TermId xmlns="http://schemas.microsoft.com/office/infopath/2007/PartnerControls">54f46ed2-c77e-4a59-b182-a4171fdb0d11</TermId>
        </TermInfo>
      </Terms>
    </iaa5f83406f94009a0f6a3e890699ff7>
    <External_x0020_Speaker xmlns="01c77077-aee4-4b5f-bd4e-9cd40a6fff29">Adam Wilson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2017-02-06T08:00:00+00:00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</TermName>
          <TermId xmlns="http://schemas.microsoft.com/office/infopath/2007/PartnerControls">ebdf1b7d-d34f-4ccf-ac45-ca5a756d5c65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_ip_UnifiedCompliancePolicyProperties xmlns="http://schemas.microsoft.com/sharepoint/v3" xsi:nil="true"/>
    <Session_x0020_Code xmlns="01c77077-aee4-4b5f-bd4e-9cd40a6fff29">BA322</Session_x0020_Code>
    <Event_x0020_End_x0020_Date xmlns="01c77077-aee4-4b5f-bd4e-9cd40a6fff29">2017-02-10T08:00:00+00:00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NumberofDownloads xmlns="230e9df3-be65-4c73-a93b-d1236ebd677e" xsi:nil="true"/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TechReady 24</TermName>
          <TermId xmlns="http://schemas.microsoft.com/office/infopath/2007/PartnerControls">4c80bc45-26ab-4870-a4b3-756f69f261ec</TermId>
        </TermInfo>
      </Terms>
    </TaxKeywordTaxHTField>
    <TaxCatchAll xmlns="230e9df3-be65-4c73-a93b-d1236ebd677e">
      <Value>53</Value>
      <Value>52</Value>
      <Value>51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6" ma:contentTypeDescription="" ma:contentTypeScope="" ma:versionID="65da190254fd10264a5b6b573222c124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9be0f49a31bb5443db92d843302e7310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  <xsd:element ref="ns3:NumberofDownloads" minOccurs="0"/>
                <xsd:element ref="ns1:_ip_UnifiedCompliancePolicyProperties" minOccurs="0"/>
                <xsd:element ref="ns1:_ip_UnifiedCompliancePolicyUIAction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  <xsd:element name="_ip_UnifiedCompliancePolicyProperties" ma:index="4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4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4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4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NumberofDownloads" ma:index="40" nillable="true" ma:displayName="NumberofDownloads" ma:internalName="NumberofDownloads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01c77077-aee4-4b5f-bd4e-9cd40a6fff29"/>
    <ds:schemaRef ds:uri="8ff673fc-3231-4e3a-893b-6d7f7cd32766"/>
    <ds:schemaRef ds:uri="http://schemas.microsoft.com/sharepoint/v3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230e9df3-be65-4c73-a93b-d1236ebd677e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9391BA7-4393-405C-AEAA-E0F77E6CE1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z_TR24_BO_CT_Template</Template>
  <TotalTime>8</TotalTime>
  <Words>1644</Words>
  <Application>Microsoft Office PowerPoint</Application>
  <PresentationFormat>Custom</PresentationFormat>
  <Paragraphs>358</Paragraphs>
  <Slides>33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Wingdings</vt:lpstr>
      <vt:lpstr>5-50091_TR24_BO_CT_Template</vt:lpstr>
      <vt:lpstr>TR24 Dark Gray Template</vt:lpstr>
      <vt:lpstr>1_5-50091_TR24_BO_CT_Template</vt:lpstr>
      <vt:lpstr>2_Office Theme</vt:lpstr>
      <vt:lpstr>1_Office Theme</vt:lpstr>
      <vt:lpstr>Office Theme</vt:lpstr>
      <vt:lpstr>Power BI for Enterprise</vt:lpstr>
      <vt:lpstr>Agenda</vt:lpstr>
      <vt:lpstr>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  <vt:lpstr>Kinds of Data Sources</vt:lpstr>
      <vt:lpstr>Factors when choosing data source type</vt:lpstr>
      <vt:lpstr>Factors when choosing data source type</vt:lpstr>
      <vt:lpstr>PowerPoint Presentation</vt:lpstr>
      <vt:lpstr>Distribution</vt:lpstr>
      <vt:lpstr>Distribution with Power BI</vt:lpstr>
      <vt:lpstr>Collaboration Best Practices</vt:lpstr>
      <vt:lpstr>New Navigation</vt:lpstr>
      <vt:lpstr>Apps</vt:lpstr>
      <vt:lpstr>Apps and Navigation</vt:lpstr>
      <vt:lpstr>Consumption</vt:lpstr>
      <vt:lpstr>Consumption Options</vt:lpstr>
      <vt:lpstr>Email subscriptions</vt:lpstr>
      <vt:lpstr>Governance</vt:lpstr>
      <vt:lpstr>Data Security</vt:lpstr>
      <vt:lpstr>User Authentication</vt:lpstr>
      <vt:lpstr>Data Authorization</vt:lpstr>
      <vt:lpstr>Policy Controls</vt:lpstr>
      <vt:lpstr>Admin Portal and Auditing</vt:lpstr>
      <vt:lpstr>Granular Admin Controls</vt:lpstr>
      <vt:lpstr>PowerPoint Presentation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for Enterprise</dc:title>
  <dc:subject>&lt;Speech title here&gt;</dc:subject>
  <dc:creator>MS Events 0177</dc:creator>
  <cp:keywords>TechReady 24</cp:keywords>
  <dc:description>Template: Mitchell Derrey, Silver Fox Productions_x000d_
Formatting: _x000d_
Audience Type:</dc:description>
  <cp:lastModifiedBy>Mike Davison</cp:lastModifiedBy>
  <cp:revision>3</cp:revision>
  <dcterms:created xsi:type="dcterms:W3CDTF">2017-02-06T22:52:39Z</dcterms:created>
  <dcterms:modified xsi:type="dcterms:W3CDTF">2017-07-25T23:04:25Z</dcterms:modified>
  <cp:category>TechReady 24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53;#Washington State Convention and Trade Center|2ebf141d-f871-4cc9-bf08-f87f112ab464</vt:lpwstr>
  </property>
  <property fmtid="{D5CDD505-2E9C-101B-9397-08002B2CF9AE}" pid="7" name="Track">
    <vt:lpwstr/>
  </property>
  <property fmtid="{D5CDD505-2E9C-101B-9397-08002B2CF9AE}" pid="8" name="Event Location">
    <vt:lpwstr>52;#Seattle|54f46ed2-c77e-4a59-b182-a4171fdb0d11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/>
  </property>
  <property fmtid="{D5CDD505-2E9C-101B-9397-08002B2CF9AE}" pid="12" name="Audience1">
    <vt:lpwstr/>
  </property>
  <property fmtid="{D5CDD505-2E9C-101B-9397-08002B2CF9AE}" pid="13" name="Event Name">
    <vt:lpwstr>51;#TechReady|ebdf1b7d-d34f-4ccf-ac45-ca5a756d5c65</vt:lpwstr>
  </property>
</Properties>
</file>